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0" r:id="rId4"/>
    <p:sldId id="265" r:id="rId5"/>
    <p:sldId id="263" r:id="rId6"/>
    <p:sldId id="262" r:id="rId7"/>
    <p:sldId id="264" r:id="rId8"/>
    <p:sldId id="266" r:id="rId9"/>
    <p:sldId id="267" r:id="rId10"/>
  </p:sldIdLst>
  <p:sldSz cx="18288000" cy="10287000"/>
  <p:notesSz cx="6858000" cy="9144000"/>
  <p:embeddedFontLst>
    <p:embeddedFont>
      <p:font typeface="Calibri" panose="020F0502020204030204" pitchFamily="34" charset="0"/>
      <p:regular r:id="rId11"/>
      <p:bold r:id="rId12"/>
      <p:italic r:id="rId13"/>
      <p:boldItalic r:id="rId14"/>
    </p:embeddedFont>
    <p:embeddedFont>
      <p:font typeface="Poppins" panose="00000500000000000000" pitchFamily="2" charset="0"/>
      <p:regular r:id="rId15"/>
      <p:bold r:id="rId16"/>
      <p:italic r:id="rId17"/>
      <p:boldItalic r:id="rId18"/>
    </p:embeddedFont>
    <p:embeddedFont>
      <p:font typeface="Poppins Bold" panose="00000800000000000000" charset="0"/>
      <p:regular r:id="rId19"/>
    </p:embeddedFont>
    <p:embeddedFont>
      <p:font typeface="Promethean" panose="020B0604020202020204"/>
      <p:regular r:id="rId20"/>
    </p:embeddedFont>
    <p:embeddedFont>
      <p:font typeface="Promethean Bold Bold" panose="020B0604020202020204"/>
      <p:regular r:id="rId21"/>
    </p:embeddedFont>
    <p:embeddedFont>
      <p:font typeface="Promethean Bold Expanded" panose="020B0604020202020204"/>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38" autoAdjust="0"/>
    <p:restoredTop sz="93568" autoAdjust="0"/>
  </p:normalViewPr>
  <p:slideViewPr>
    <p:cSldViewPr>
      <p:cViewPr varScale="1">
        <p:scale>
          <a:sx n="56" d="100"/>
          <a:sy n="56" d="100"/>
        </p:scale>
        <p:origin x="1258" y="-16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18" Type="http://schemas.openxmlformats.org/officeDocument/2006/relationships/image" Target="../media/image29.png"/><Relationship Id="rId3" Type="http://schemas.openxmlformats.org/officeDocument/2006/relationships/image" Target="../media/image2.svg"/><Relationship Id="rId7" Type="http://schemas.openxmlformats.org/officeDocument/2006/relationships/image" Target="../media/image18.svg"/><Relationship Id="rId12" Type="http://schemas.openxmlformats.org/officeDocument/2006/relationships/image" Target="../media/image23.png"/><Relationship Id="rId17" Type="http://schemas.openxmlformats.org/officeDocument/2006/relationships/image" Target="../media/image28.svg"/><Relationship Id="rId2" Type="http://schemas.openxmlformats.org/officeDocument/2006/relationships/image" Target="../media/image1.png"/><Relationship Id="rId16"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5" Type="http://schemas.openxmlformats.org/officeDocument/2006/relationships/image" Target="../media/image26.svg"/><Relationship Id="rId10" Type="http://schemas.openxmlformats.org/officeDocument/2006/relationships/image" Target="../media/image21.png"/><Relationship Id="rId19" Type="http://schemas.openxmlformats.org/officeDocument/2006/relationships/image" Target="../media/image30.sv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svg"/><Relationship Id="rId3" Type="http://schemas.openxmlformats.org/officeDocument/2006/relationships/image" Target="../media/image32.svg"/><Relationship Id="rId7" Type="http://schemas.openxmlformats.org/officeDocument/2006/relationships/image" Target="../media/image34.svg"/><Relationship Id="rId12" Type="http://schemas.openxmlformats.org/officeDocument/2006/relationships/image" Target="../media/image39.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16.svg"/><Relationship Id="rId10" Type="http://schemas.openxmlformats.org/officeDocument/2006/relationships/image" Target="../media/image37.png"/><Relationship Id="rId4" Type="http://schemas.openxmlformats.org/officeDocument/2006/relationships/image" Target="../media/image15.png"/><Relationship Id="rId9" Type="http://schemas.openxmlformats.org/officeDocument/2006/relationships/image" Target="../media/image36.sv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44.svg"/><Relationship Id="rId3" Type="http://schemas.openxmlformats.org/officeDocument/2006/relationships/image" Target="../media/image2.svg"/><Relationship Id="rId7" Type="http://schemas.openxmlformats.org/officeDocument/2006/relationships/image" Target="../media/image18.svg"/><Relationship Id="rId12"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42.svg"/><Relationship Id="rId5" Type="http://schemas.openxmlformats.org/officeDocument/2006/relationships/image" Target="../media/image16.svg"/><Relationship Id="rId10" Type="http://schemas.openxmlformats.org/officeDocument/2006/relationships/image" Target="../media/image41.png"/><Relationship Id="rId4" Type="http://schemas.openxmlformats.org/officeDocument/2006/relationships/image" Target="../media/image15.png"/><Relationship Id="rId9" Type="http://schemas.openxmlformats.org/officeDocument/2006/relationships/image" Target="../media/image20.svg"/></Relationships>
</file>

<file path=ppt/slides/_rels/slide8.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jpe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rot="-4721612">
            <a:off x="3638115" y="1896865"/>
            <a:ext cx="14314219" cy="4992084"/>
          </a:xfrm>
          <a:custGeom>
            <a:avLst/>
            <a:gdLst/>
            <a:ahLst/>
            <a:cxnLst/>
            <a:rect l="l" t="t" r="r" b="b"/>
            <a:pathLst>
              <a:path w="14314219" h="4992084">
                <a:moveTo>
                  <a:pt x="0" y="0"/>
                </a:moveTo>
                <a:lnTo>
                  <a:pt x="14314219" y="0"/>
                </a:lnTo>
                <a:lnTo>
                  <a:pt x="14314219" y="4992084"/>
                </a:lnTo>
                <a:lnTo>
                  <a:pt x="0" y="49920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TN"/>
          </a:p>
        </p:txBody>
      </p:sp>
      <p:grpSp>
        <p:nvGrpSpPr>
          <p:cNvPr id="3" name="Group 3"/>
          <p:cNvGrpSpPr/>
          <p:nvPr/>
        </p:nvGrpSpPr>
        <p:grpSpPr>
          <a:xfrm>
            <a:off x="9953601" y="5"/>
            <a:ext cx="8713725" cy="10289235"/>
            <a:chOff x="0" y="0"/>
            <a:chExt cx="21042033" cy="24846598"/>
          </a:xfrm>
        </p:grpSpPr>
        <p:sp>
          <p:nvSpPr>
            <p:cNvPr id="4" name="Freeform 4"/>
            <p:cNvSpPr/>
            <p:nvPr/>
          </p:nvSpPr>
          <p:spPr>
            <a:xfrm>
              <a:off x="-658495" y="0"/>
              <a:ext cx="21700490" cy="24846662"/>
            </a:xfrm>
            <a:custGeom>
              <a:avLst/>
              <a:gdLst/>
              <a:ahLst/>
              <a:cxnLst/>
              <a:rect l="l" t="t" r="r" b="b"/>
              <a:pathLst>
                <a:path w="21700490" h="24846662">
                  <a:moveTo>
                    <a:pt x="9113774" y="0"/>
                  </a:moveTo>
                  <a:cubicBezTo>
                    <a:pt x="9113774" y="0"/>
                    <a:pt x="10028936" y="4543806"/>
                    <a:pt x="4926584" y="12121388"/>
                  </a:cubicBezTo>
                  <a:cubicBezTo>
                    <a:pt x="0" y="19437986"/>
                    <a:pt x="691769" y="24846662"/>
                    <a:pt x="691769" y="24846662"/>
                  </a:cubicBezTo>
                  <a:lnTo>
                    <a:pt x="21700490" y="24846662"/>
                  </a:lnTo>
                  <a:lnTo>
                    <a:pt x="21700490" y="0"/>
                  </a:lnTo>
                  <a:close/>
                </a:path>
              </a:pathLst>
            </a:custGeom>
            <a:blipFill>
              <a:blip r:embed="rId4"/>
              <a:stretch>
                <a:fillRect l="-54726" r="-22506"/>
              </a:stretch>
            </a:blipFill>
          </p:spPr>
          <p:txBody>
            <a:bodyPr/>
            <a:lstStyle/>
            <a:p>
              <a:endParaRPr lang="fr-TN"/>
            </a:p>
          </p:txBody>
        </p:sp>
      </p:grpSp>
      <p:sp>
        <p:nvSpPr>
          <p:cNvPr id="5" name="Freeform 5"/>
          <p:cNvSpPr/>
          <p:nvPr/>
        </p:nvSpPr>
        <p:spPr>
          <a:xfrm rot="-2967198" flipH="1">
            <a:off x="12833343" y="6024265"/>
            <a:ext cx="10909314" cy="3709167"/>
          </a:xfrm>
          <a:custGeom>
            <a:avLst/>
            <a:gdLst/>
            <a:ahLst/>
            <a:cxnLst/>
            <a:rect l="l" t="t" r="r" b="b"/>
            <a:pathLst>
              <a:path w="10909314" h="3709167">
                <a:moveTo>
                  <a:pt x="10909314" y="0"/>
                </a:moveTo>
                <a:lnTo>
                  <a:pt x="0" y="0"/>
                </a:lnTo>
                <a:lnTo>
                  <a:pt x="0" y="3709167"/>
                </a:lnTo>
                <a:lnTo>
                  <a:pt x="10909314" y="3709167"/>
                </a:lnTo>
                <a:lnTo>
                  <a:pt x="10909314" y="0"/>
                </a:lnTo>
                <a:close/>
              </a:path>
            </a:pathLst>
          </a:custGeom>
          <a:blipFill>
            <a:blip r:embed="rId5">
              <a:alphaModFix amt="77000"/>
              <a:extLst>
                <a:ext uri="{96DAC541-7B7A-43D3-8B79-37D633B846F1}">
                  <asvg:svgBlip xmlns:asvg="http://schemas.microsoft.com/office/drawing/2016/SVG/main" r:embed="rId6"/>
                </a:ext>
              </a:extLst>
            </a:blip>
            <a:stretch>
              <a:fillRect/>
            </a:stretch>
          </a:blipFill>
        </p:spPr>
        <p:txBody>
          <a:bodyPr/>
          <a:lstStyle/>
          <a:p>
            <a:endParaRPr lang="fr-TN"/>
          </a:p>
        </p:txBody>
      </p:sp>
      <p:grpSp>
        <p:nvGrpSpPr>
          <p:cNvPr id="6" name="Group 6"/>
          <p:cNvGrpSpPr/>
          <p:nvPr/>
        </p:nvGrpSpPr>
        <p:grpSpPr>
          <a:xfrm>
            <a:off x="10165433" y="946396"/>
            <a:ext cx="857867" cy="85786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fr-TN"/>
            </a:p>
          </p:txBody>
        </p:sp>
        <p:sp>
          <p:nvSpPr>
            <p:cNvPr id="8" name="TextBox 8"/>
            <p:cNvSpPr txBox="1"/>
            <p:nvPr/>
          </p:nvSpPr>
          <p:spPr>
            <a:xfrm>
              <a:off x="76200" y="76200"/>
              <a:ext cx="660400" cy="660400"/>
            </a:xfrm>
            <a:prstGeom prst="rect">
              <a:avLst/>
            </a:prstGeom>
          </p:spPr>
          <p:txBody>
            <a:bodyPr lIns="50800" tIns="50800" rIns="50800" bIns="50800" rtlCol="0" anchor="ctr"/>
            <a:lstStyle/>
            <a:p>
              <a:pPr algn="ctr">
                <a:lnSpc>
                  <a:spcPts val="1855"/>
                </a:lnSpc>
              </a:pPr>
              <a:endParaRPr/>
            </a:p>
          </p:txBody>
        </p:sp>
      </p:grpSp>
      <p:grpSp>
        <p:nvGrpSpPr>
          <p:cNvPr id="9" name="Group 9"/>
          <p:cNvGrpSpPr/>
          <p:nvPr/>
        </p:nvGrpSpPr>
        <p:grpSpPr>
          <a:xfrm>
            <a:off x="9651318" y="2226096"/>
            <a:ext cx="604566" cy="60456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0000"/>
            </a:solidFill>
          </p:spPr>
          <p:txBody>
            <a:bodyPr/>
            <a:lstStyle/>
            <a:p>
              <a:endParaRPr lang="fr-TN"/>
            </a:p>
          </p:txBody>
        </p:sp>
        <p:sp>
          <p:nvSpPr>
            <p:cNvPr id="11" name="TextBox 11"/>
            <p:cNvSpPr txBox="1"/>
            <p:nvPr/>
          </p:nvSpPr>
          <p:spPr>
            <a:xfrm>
              <a:off x="76200" y="76200"/>
              <a:ext cx="660400" cy="660400"/>
            </a:xfrm>
            <a:prstGeom prst="rect">
              <a:avLst/>
            </a:prstGeom>
          </p:spPr>
          <p:txBody>
            <a:bodyPr lIns="50800" tIns="50800" rIns="50800" bIns="50800" rtlCol="0" anchor="ctr"/>
            <a:lstStyle/>
            <a:p>
              <a:pPr algn="ctr">
                <a:lnSpc>
                  <a:spcPts val="1855"/>
                </a:lnSpc>
              </a:pPr>
              <a:endParaRPr/>
            </a:p>
          </p:txBody>
        </p:sp>
      </p:grpSp>
      <p:grpSp>
        <p:nvGrpSpPr>
          <p:cNvPr id="12" name="Group 12"/>
          <p:cNvGrpSpPr/>
          <p:nvPr/>
        </p:nvGrpSpPr>
        <p:grpSpPr>
          <a:xfrm>
            <a:off x="10476408" y="681913"/>
            <a:ext cx="637633" cy="63763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C90100"/>
              </a:solidFill>
              <a:prstDash val="solid"/>
              <a:miter/>
            </a:ln>
          </p:spPr>
          <p:txBody>
            <a:bodyPr/>
            <a:lstStyle/>
            <a:p>
              <a:endParaRPr lang="fr-TN"/>
            </a:p>
          </p:txBody>
        </p:sp>
        <p:sp>
          <p:nvSpPr>
            <p:cNvPr id="14" name="TextBox 14"/>
            <p:cNvSpPr txBox="1"/>
            <p:nvPr/>
          </p:nvSpPr>
          <p:spPr>
            <a:xfrm>
              <a:off x="76200" y="76200"/>
              <a:ext cx="660400" cy="660400"/>
            </a:xfrm>
            <a:prstGeom prst="rect">
              <a:avLst/>
            </a:prstGeom>
          </p:spPr>
          <p:txBody>
            <a:bodyPr lIns="50800" tIns="50800" rIns="50800" bIns="50800" rtlCol="0" anchor="ctr"/>
            <a:lstStyle/>
            <a:p>
              <a:pPr algn="ctr">
                <a:lnSpc>
                  <a:spcPts val="1855"/>
                </a:lnSpc>
              </a:pPr>
              <a:endParaRPr/>
            </a:p>
          </p:txBody>
        </p:sp>
      </p:grpSp>
      <p:sp>
        <p:nvSpPr>
          <p:cNvPr id="16" name="TextBox 16"/>
          <p:cNvSpPr txBox="1"/>
          <p:nvPr/>
        </p:nvSpPr>
        <p:spPr>
          <a:xfrm>
            <a:off x="571574" y="8496300"/>
            <a:ext cx="6140801" cy="410369"/>
          </a:xfrm>
          <a:prstGeom prst="rect">
            <a:avLst/>
          </a:prstGeom>
        </p:spPr>
        <p:txBody>
          <a:bodyPr lIns="0" tIns="0" rIns="0" bIns="0" rtlCol="0" anchor="t">
            <a:spAutoFit/>
          </a:bodyPr>
          <a:lstStyle/>
          <a:p>
            <a:pPr>
              <a:lnSpc>
                <a:spcPts val="3191"/>
              </a:lnSpc>
            </a:pPr>
            <a:r>
              <a:rPr lang="ar-TN" sz="2799" spc="120" dirty="0">
                <a:solidFill>
                  <a:srgbClr val="000000"/>
                </a:solidFill>
                <a:latin typeface="Promethean"/>
              </a:rPr>
              <a:t>محمد أمين عبد الله</a:t>
            </a:r>
            <a:endParaRPr lang="en-US" sz="2799" spc="120" dirty="0">
              <a:solidFill>
                <a:srgbClr val="000000"/>
              </a:solidFill>
              <a:latin typeface="Promethean"/>
            </a:endParaRPr>
          </a:p>
        </p:txBody>
      </p:sp>
      <p:sp>
        <p:nvSpPr>
          <p:cNvPr id="17" name="TextBox 17"/>
          <p:cNvSpPr txBox="1"/>
          <p:nvPr/>
        </p:nvSpPr>
        <p:spPr>
          <a:xfrm>
            <a:off x="1028700" y="2988630"/>
            <a:ext cx="7244669" cy="2056782"/>
          </a:xfrm>
          <a:prstGeom prst="rect">
            <a:avLst/>
          </a:prstGeom>
        </p:spPr>
        <p:txBody>
          <a:bodyPr lIns="0" tIns="0" rIns="0" bIns="0" rtlCol="0" anchor="t">
            <a:spAutoFit/>
          </a:bodyPr>
          <a:lstStyle/>
          <a:p>
            <a:pPr algn="ctr">
              <a:lnSpc>
                <a:spcPts val="8400"/>
              </a:lnSpc>
            </a:pPr>
            <a:r>
              <a:rPr lang="ar-TN" sz="6000" b="1" i="0" dirty="0">
                <a:effectLst/>
                <a:latin typeface="Söhne"/>
              </a:rPr>
              <a:t>تعليم تكنولوجيا المعلومات والاتصالات في رواندا</a:t>
            </a:r>
            <a:endParaRPr lang="en-US" sz="6000" b="1" dirty="0">
              <a:latin typeface="Promethean Bold Expande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rot="-6078727" flipV="1">
            <a:off x="-1341186" y="1865742"/>
            <a:ext cx="14314219" cy="4992084"/>
          </a:xfrm>
          <a:custGeom>
            <a:avLst/>
            <a:gdLst/>
            <a:ahLst/>
            <a:cxnLst/>
            <a:rect l="l" t="t" r="r" b="b"/>
            <a:pathLst>
              <a:path w="14314219" h="4992084">
                <a:moveTo>
                  <a:pt x="0" y="4992084"/>
                </a:moveTo>
                <a:lnTo>
                  <a:pt x="14314219" y="4992084"/>
                </a:lnTo>
                <a:lnTo>
                  <a:pt x="14314219" y="0"/>
                </a:lnTo>
                <a:lnTo>
                  <a:pt x="0" y="0"/>
                </a:lnTo>
                <a:lnTo>
                  <a:pt x="0" y="4992084"/>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TN"/>
          </a:p>
        </p:txBody>
      </p:sp>
      <p:grpSp>
        <p:nvGrpSpPr>
          <p:cNvPr id="3" name="Group 3"/>
          <p:cNvGrpSpPr/>
          <p:nvPr/>
        </p:nvGrpSpPr>
        <p:grpSpPr>
          <a:xfrm>
            <a:off x="5835815" y="915273"/>
            <a:ext cx="857867" cy="85786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0000"/>
            </a:solidFill>
          </p:spPr>
          <p:txBody>
            <a:bodyPr/>
            <a:lstStyle/>
            <a:p>
              <a:endParaRPr lang="fr-TN"/>
            </a:p>
          </p:txBody>
        </p:sp>
        <p:sp>
          <p:nvSpPr>
            <p:cNvPr id="5" name="TextBox 5"/>
            <p:cNvSpPr txBox="1"/>
            <p:nvPr/>
          </p:nvSpPr>
          <p:spPr>
            <a:xfrm>
              <a:off x="76200" y="76200"/>
              <a:ext cx="660400" cy="660400"/>
            </a:xfrm>
            <a:prstGeom prst="rect">
              <a:avLst/>
            </a:prstGeom>
          </p:spPr>
          <p:txBody>
            <a:bodyPr lIns="50800" tIns="50800" rIns="50800" bIns="50800" rtlCol="0" anchor="ctr"/>
            <a:lstStyle/>
            <a:p>
              <a:pPr algn="ctr">
                <a:lnSpc>
                  <a:spcPts val="1855"/>
                </a:lnSpc>
              </a:pPr>
              <a:endParaRPr/>
            </a:p>
          </p:txBody>
        </p:sp>
      </p:grpSp>
      <p:grpSp>
        <p:nvGrpSpPr>
          <p:cNvPr id="6" name="Group 6"/>
          <p:cNvGrpSpPr/>
          <p:nvPr/>
        </p:nvGrpSpPr>
        <p:grpSpPr>
          <a:xfrm>
            <a:off x="-2077834" y="-31117"/>
            <a:ext cx="8713725" cy="10530509"/>
            <a:chOff x="0" y="0"/>
            <a:chExt cx="21042033" cy="25429229"/>
          </a:xfrm>
        </p:grpSpPr>
        <p:sp>
          <p:nvSpPr>
            <p:cNvPr id="7" name="Freeform 7"/>
            <p:cNvSpPr/>
            <p:nvPr/>
          </p:nvSpPr>
          <p:spPr>
            <a:xfrm>
              <a:off x="0" y="0"/>
              <a:ext cx="21041995" cy="25429293"/>
            </a:xfrm>
            <a:custGeom>
              <a:avLst/>
              <a:gdLst/>
              <a:ahLst/>
              <a:cxnLst/>
              <a:rect l="l" t="t" r="r" b="b"/>
              <a:pathLst>
                <a:path w="21041995" h="25429293">
                  <a:moveTo>
                    <a:pt x="0" y="0"/>
                  </a:moveTo>
                  <a:lnTo>
                    <a:pt x="0" y="25429293"/>
                  </a:lnTo>
                  <a:lnTo>
                    <a:pt x="21008848" y="25429293"/>
                  </a:lnTo>
                  <a:cubicBezTo>
                    <a:pt x="21008848" y="25429293"/>
                    <a:pt x="21040344" y="25177136"/>
                    <a:pt x="21041995" y="24707656"/>
                  </a:cubicBezTo>
                  <a:lnTo>
                    <a:pt x="21041995" y="24629410"/>
                  </a:lnTo>
                  <a:cubicBezTo>
                    <a:pt x="21035772" y="22839612"/>
                    <a:pt x="20592162" y="18209144"/>
                    <a:pt x="16774033" y="12405625"/>
                  </a:cubicBezTo>
                  <a:cubicBezTo>
                    <a:pt x="11671681" y="4650355"/>
                    <a:pt x="12586843" y="0"/>
                    <a:pt x="12586843" y="0"/>
                  </a:cubicBezTo>
                  <a:close/>
                </a:path>
              </a:pathLst>
            </a:custGeom>
            <a:blipFill>
              <a:blip r:embed="rId4"/>
              <a:stretch>
                <a:fillRect l="-62937" r="-18111"/>
              </a:stretch>
            </a:blipFill>
          </p:spPr>
          <p:txBody>
            <a:bodyPr/>
            <a:lstStyle/>
            <a:p>
              <a:endParaRPr lang="fr-TN"/>
            </a:p>
          </p:txBody>
        </p:sp>
      </p:grpSp>
      <p:grpSp>
        <p:nvGrpSpPr>
          <p:cNvPr id="8" name="Group 8"/>
          <p:cNvGrpSpPr/>
          <p:nvPr/>
        </p:nvGrpSpPr>
        <p:grpSpPr>
          <a:xfrm>
            <a:off x="6487901" y="2194973"/>
            <a:ext cx="604566" cy="60456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0000"/>
            </a:solidFill>
          </p:spPr>
          <p:txBody>
            <a:bodyPr/>
            <a:lstStyle/>
            <a:p>
              <a:endParaRPr lang="fr-TN"/>
            </a:p>
          </p:txBody>
        </p:sp>
        <p:sp>
          <p:nvSpPr>
            <p:cNvPr id="10" name="TextBox 10"/>
            <p:cNvSpPr txBox="1"/>
            <p:nvPr/>
          </p:nvSpPr>
          <p:spPr>
            <a:xfrm>
              <a:off x="76200" y="76200"/>
              <a:ext cx="660400" cy="660400"/>
            </a:xfrm>
            <a:prstGeom prst="rect">
              <a:avLst/>
            </a:prstGeom>
          </p:spPr>
          <p:txBody>
            <a:bodyPr lIns="50800" tIns="50800" rIns="50800" bIns="50800" rtlCol="0" anchor="ctr"/>
            <a:lstStyle/>
            <a:p>
              <a:pPr algn="ctr">
                <a:lnSpc>
                  <a:spcPts val="1855"/>
                </a:lnSpc>
              </a:pPr>
              <a:endParaRPr/>
            </a:p>
          </p:txBody>
        </p:sp>
      </p:grpSp>
      <p:grpSp>
        <p:nvGrpSpPr>
          <p:cNvPr id="11" name="Group 11"/>
          <p:cNvGrpSpPr/>
          <p:nvPr/>
        </p:nvGrpSpPr>
        <p:grpSpPr>
          <a:xfrm>
            <a:off x="5720240" y="650790"/>
            <a:ext cx="637633" cy="63763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B20100"/>
              </a:solidFill>
              <a:prstDash val="solid"/>
              <a:miter/>
            </a:ln>
          </p:spPr>
          <p:txBody>
            <a:bodyPr/>
            <a:lstStyle/>
            <a:p>
              <a:endParaRPr lang="fr-TN"/>
            </a:p>
          </p:txBody>
        </p:sp>
        <p:sp>
          <p:nvSpPr>
            <p:cNvPr id="13" name="TextBox 13"/>
            <p:cNvSpPr txBox="1"/>
            <p:nvPr/>
          </p:nvSpPr>
          <p:spPr>
            <a:xfrm>
              <a:off x="76200" y="76200"/>
              <a:ext cx="660400" cy="660400"/>
            </a:xfrm>
            <a:prstGeom prst="rect">
              <a:avLst/>
            </a:prstGeom>
          </p:spPr>
          <p:txBody>
            <a:bodyPr lIns="50800" tIns="50800" rIns="50800" bIns="50800" rtlCol="0" anchor="ctr"/>
            <a:lstStyle/>
            <a:p>
              <a:pPr algn="ctr">
                <a:lnSpc>
                  <a:spcPts val="1855"/>
                </a:lnSpc>
              </a:pPr>
              <a:endParaRPr/>
            </a:p>
          </p:txBody>
        </p:sp>
      </p:grpSp>
      <p:sp>
        <p:nvSpPr>
          <p:cNvPr id="14" name="Freeform 14"/>
          <p:cNvSpPr/>
          <p:nvPr/>
        </p:nvSpPr>
        <p:spPr>
          <a:xfrm rot="2903702">
            <a:off x="-6204009" y="6268215"/>
            <a:ext cx="10909314" cy="3709167"/>
          </a:xfrm>
          <a:custGeom>
            <a:avLst/>
            <a:gdLst/>
            <a:ahLst/>
            <a:cxnLst/>
            <a:rect l="l" t="t" r="r" b="b"/>
            <a:pathLst>
              <a:path w="10909314" h="3709167">
                <a:moveTo>
                  <a:pt x="0" y="0"/>
                </a:moveTo>
                <a:lnTo>
                  <a:pt x="10909314" y="0"/>
                </a:lnTo>
                <a:lnTo>
                  <a:pt x="10909314" y="3709166"/>
                </a:lnTo>
                <a:lnTo>
                  <a:pt x="0" y="3709166"/>
                </a:lnTo>
                <a:lnTo>
                  <a:pt x="0" y="0"/>
                </a:lnTo>
                <a:close/>
              </a:path>
            </a:pathLst>
          </a:custGeom>
          <a:blipFill>
            <a:blip r:embed="rId5">
              <a:alphaModFix amt="77000"/>
              <a:extLst>
                <a:ext uri="{96DAC541-7B7A-43D3-8B79-37D633B846F1}">
                  <asvg:svgBlip xmlns:asvg="http://schemas.microsoft.com/office/drawing/2016/SVG/main" r:embed="rId6"/>
                </a:ext>
              </a:extLst>
            </a:blip>
            <a:stretch>
              <a:fillRect/>
            </a:stretch>
          </a:blipFill>
        </p:spPr>
        <p:txBody>
          <a:bodyPr/>
          <a:lstStyle/>
          <a:p>
            <a:endParaRPr lang="fr-TN"/>
          </a:p>
        </p:txBody>
      </p:sp>
      <p:sp>
        <p:nvSpPr>
          <p:cNvPr id="15" name="TextBox 15"/>
          <p:cNvSpPr txBox="1"/>
          <p:nvPr/>
        </p:nvSpPr>
        <p:spPr>
          <a:xfrm>
            <a:off x="8395198" y="2411531"/>
            <a:ext cx="8864102" cy="4712252"/>
          </a:xfrm>
          <a:prstGeom prst="rect">
            <a:avLst/>
          </a:prstGeom>
        </p:spPr>
        <p:txBody>
          <a:bodyPr lIns="0" tIns="0" rIns="0" bIns="0" rtlCol="0" anchor="t">
            <a:spAutoFit/>
          </a:bodyPr>
          <a:lstStyle/>
          <a:p>
            <a:pPr marL="269874" lvl="1" algn="r">
              <a:lnSpc>
                <a:spcPts val="3699"/>
              </a:lnSpc>
            </a:pPr>
            <a:r>
              <a:rPr lang="ar-TN" sz="2499" dirty="0">
                <a:solidFill>
                  <a:srgbClr val="000000"/>
                </a:solidFill>
                <a:latin typeface="Poppins"/>
              </a:rPr>
              <a:t>بسبب التطور السريع في عالم التكنولوجيا وتأثيرها المتزايد على كل جوانب الحياة اليومية، أصبح تعلم وتدريس تكنولوجيا المعلومات والاتصالات أمرًا حاسمًا في تحضير الأجيال الجديدة لمستقبل متقدم ومستدام. تأخذ رواندا مكانًا بارزًا في هذا السياق، حيث تشهد على جهود ملموسة لتطوير نظامها التعليمي ليتناسب مع متطلبات العصر.                                                                                    </a:t>
            </a:r>
          </a:p>
          <a:p>
            <a:pPr marL="539749" lvl="1" indent="-269875" algn="r">
              <a:lnSpc>
                <a:spcPts val="3699"/>
              </a:lnSpc>
              <a:buFont typeface="Arial"/>
              <a:buChar char="•"/>
            </a:pPr>
            <a:endParaRPr lang="ar-TN" sz="2499" dirty="0">
              <a:solidFill>
                <a:srgbClr val="000000"/>
              </a:solidFill>
              <a:latin typeface="Poppins"/>
            </a:endParaRPr>
          </a:p>
          <a:p>
            <a:pPr marL="269874" lvl="1" algn="r">
              <a:lnSpc>
                <a:spcPts val="3699"/>
              </a:lnSpc>
            </a:pPr>
            <a:r>
              <a:rPr lang="ar-TN" sz="2499" dirty="0">
                <a:solidFill>
                  <a:srgbClr val="000000"/>
                </a:solidFill>
                <a:latin typeface="Poppins"/>
              </a:rPr>
              <a:t>في هذا العرض، سنلقي نظرة عن كثب على جهود رواندا في تعزيز تعليم تكنولوجيا المعلومات والاتصالات. سنستكشف السياسات الحكومية، والتحولات في البنية التحتية التكنولوجية، وبرامج التعليم المبتكرة، بالإضافة إلى التحديات والفرص التي تواجه هذا </a:t>
            </a:r>
            <a:r>
              <a:rPr lang="ar-TN" sz="2499">
                <a:solidFill>
                  <a:srgbClr val="000000"/>
                </a:solidFill>
                <a:latin typeface="Poppins"/>
              </a:rPr>
              <a:t>المجال .</a:t>
            </a:r>
            <a:endParaRPr lang="en-US" sz="2499" dirty="0">
              <a:solidFill>
                <a:srgbClr val="000000"/>
              </a:solidFill>
              <a:latin typeface="Poppins"/>
            </a:endParaRPr>
          </a:p>
        </p:txBody>
      </p:sp>
      <p:sp>
        <p:nvSpPr>
          <p:cNvPr id="16" name="TextBox 16"/>
          <p:cNvSpPr txBox="1"/>
          <p:nvPr/>
        </p:nvSpPr>
        <p:spPr>
          <a:xfrm>
            <a:off x="9144000" y="1066800"/>
            <a:ext cx="8115300" cy="1024254"/>
          </a:xfrm>
          <a:prstGeom prst="rect">
            <a:avLst/>
          </a:prstGeom>
        </p:spPr>
        <p:txBody>
          <a:bodyPr lIns="0" tIns="0" rIns="0" bIns="0" rtlCol="0" anchor="t">
            <a:spAutoFit/>
          </a:bodyPr>
          <a:lstStyle/>
          <a:p>
            <a:pPr marL="0" lvl="0" indent="0" algn="ctr">
              <a:lnSpc>
                <a:spcPts val="7909"/>
              </a:lnSpc>
              <a:spcBef>
                <a:spcPct val="0"/>
              </a:spcBef>
            </a:pPr>
            <a:r>
              <a:rPr lang="ar-TN" sz="6999" u="none" strike="noStrike" spc="-209" dirty="0">
                <a:solidFill>
                  <a:srgbClr val="C90100"/>
                </a:solidFill>
                <a:latin typeface="Promethean Bold Bold"/>
              </a:rPr>
              <a:t>مقدمة</a:t>
            </a:r>
            <a:endParaRPr lang="en-US" sz="6999" u="none" strike="noStrike" spc="-209" dirty="0">
              <a:solidFill>
                <a:srgbClr val="C90100"/>
              </a:solidFill>
              <a:latin typeface="Promethean Bold Bo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rot="-10602057">
            <a:off x="12407590" y="-1133853"/>
            <a:ext cx="6240735" cy="2176456"/>
          </a:xfrm>
          <a:custGeom>
            <a:avLst/>
            <a:gdLst/>
            <a:ahLst/>
            <a:cxnLst/>
            <a:rect l="l" t="t" r="r" b="b"/>
            <a:pathLst>
              <a:path w="6240735" h="2176456">
                <a:moveTo>
                  <a:pt x="0" y="0"/>
                </a:moveTo>
                <a:lnTo>
                  <a:pt x="6240735" y="0"/>
                </a:lnTo>
                <a:lnTo>
                  <a:pt x="6240735" y="2176457"/>
                </a:lnTo>
                <a:lnTo>
                  <a:pt x="0" y="21764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TN"/>
          </a:p>
        </p:txBody>
      </p:sp>
      <p:sp>
        <p:nvSpPr>
          <p:cNvPr id="3" name="Freeform 3"/>
          <p:cNvSpPr/>
          <p:nvPr/>
        </p:nvSpPr>
        <p:spPr>
          <a:xfrm rot="-201626" flipV="1">
            <a:off x="-440482" y="-1192452"/>
            <a:ext cx="6576787" cy="2293655"/>
          </a:xfrm>
          <a:custGeom>
            <a:avLst/>
            <a:gdLst/>
            <a:ahLst/>
            <a:cxnLst/>
            <a:rect l="l" t="t" r="r" b="b"/>
            <a:pathLst>
              <a:path w="6576787" h="2293655">
                <a:moveTo>
                  <a:pt x="0" y="2293655"/>
                </a:moveTo>
                <a:lnTo>
                  <a:pt x="6576787" y="2293655"/>
                </a:lnTo>
                <a:lnTo>
                  <a:pt x="6576787" y="0"/>
                </a:lnTo>
                <a:lnTo>
                  <a:pt x="0" y="0"/>
                </a:lnTo>
                <a:lnTo>
                  <a:pt x="0" y="229365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TN"/>
          </a:p>
        </p:txBody>
      </p:sp>
      <p:sp>
        <p:nvSpPr>
          <p:cNvPr id="24" name="TextBox 24"/>
          <p:cNvSpPr txBox="1"/>
          <p:nvPr/>
        </p:nvSpPr>
        <p:spPr>
          <a:xfrm>
            <a:off x="3717736" y="798910"/>
            <a:ext cx="10852529" cy="2026196"/>
          </a:xfrm>
          <a:prstGeom prst="rect">
            <a:avLst/>
          </a:prstGeom>
        </p:spPr>
        <p:txBody>
          <a:bodyPr lIns="0" tIns="0" rIns="0" bIns="0" rtlCol="0" anchor="t">
            <a:spAutoFit/>
          </a:bodyPr>
          <a:lstStyle/>
          <a:p>
            <a:pPr algn="ctr">
              <a:lnSpc>
                <a:spcPts val="7909"/>
              </a:lnSpc>
            </a:pPr>
            <a:r>
              <a:rPr lang="ar-TN" sz="7200" b="1" i="0" dirty="0">
                <a:effectLst/>
                <a:latin typeface="Söhne"/>
              </a:rPr>
              <a:t>أهمية التعليم في تكنولوجيا المعلومات والاتصالات</a:t>
            </a:r>
            <a:endParaRPr lang="en-US" sz="6999" spc="-209" dirty="0">
              <a:solidFill>
                <a:srgbClr val="C90100"/>
              </a:solidFill>
              <a:latin typeface="Promethean Bold Bold"/>
            </a:endParaRPr>
          </a:p>
        </p:txBody>
      </p:sp>
      <p:sp>
        <p:nvSpPr>
          <p:cNvPr id="25" name="TextBox 25"/>
          <p:cNvSpPr txBox="1"/>
          <p:nvPr/>
        </p:nvSpPr>
        <p:spPr>
          <a:xfrm>
            <a:off x="1028700" y="8231267"/>
            <a:ext cx="16230600" cy="804131"/>
          </a:xfrm>
          <a:prstGeom prst="rect">
            <a:avLst/>
          </a:prstGeom>
        </p:spPr>
        <p:txBody>
          <a:bodyPr lIns="0" tIns="0" rIns="0" bIns="0" rtlCol="0" anchor="t">
            <a:spAutoFit/>
          </a:bodyPr>
          <a:lstStyle/>
          <a:p>
            <a:pPr algn="r">
              <a:lnSpc>
                <a:spcPts val="3249"/>
              </a:lnSpc>
            </a:pPr>
            <a:r>
              <a:rPr lang="ar-TN" sz="2499" dirty="0">
                <a:solidFill>
                  <a:srgbClr val="000000"/>
                </a:solidFill>
                <a:latin typeface="Poppins"/>
              </a:rPr>
              <a:t>في خضم هذا السياق، يُظهر التركيز على تعليم تكنولوجيا المعلومات والاتصالات في رواندا زيادة واعتزازًا بتمكين الشباب وتأهيلهم للمستقبل الرقمي الواعد. دعونا نستكشف الآن الجهود المبذولة في هذا الاتجاه وكيف تخدم هذه الجهود رؤية تطوير مستدامة وشاملة للمجتمع</a:t>
            </a:r>
            <a:endParaRPr lang="en-US" sz="2499" dirty="0">
              <a:solidFill>
                <a:srgbClr val="000000"/>
              </a:solidFill>
              <a:latin typeface="Poppins"/>
            </a:endParaRPr>
          </a:p>
        </p:txBody>
      </p:sp>
      <p:sp>
        <p:nvSpPr>
          <p:cNvPr id="41" name="Freeform 5">
            <a:extLst>
              <a:ext uri="{FF2B5EF4-FFF2-40B4-BE49-F238E27FC236}">
                <a16:creationId xmlns:a16="http://schemas.microsoft.com/office/drawing/2014/main" id="{8161AC28-FBAB-68ED-A0AC-8A3C211D2F49}"/>
              </a:ext>
            </a:extLst>
          </p:cNvPr>
          <p:cNvSpPr/>
          <p:nvPr/>
        </p:nvSpPr>
        <p:spPr>
          <a:xfrm>
            <a:off x="7342250" y="3324597"/>
            <a:ext cx="658136" cy="658136"/>
          </a:xfrm>
          <a:custGeom>
            <a:avLst/>
            <a:gdLst/>
            <a:ahLst/>
            <a:cxnLst/>
            <a:rect l="l" t="t" r="r" b="b"/>
            <a:pathLst>
              <a:path w="658136" h="658136">
                <a:moveTo>
                  <a:pt x="0" y="0"/>
                </a:moveTo>
                <a:lnTo>
                  <a:pt x="658136" y="0"/>
                </a:lnTo>
                <a:lnTo>
                  <a:pt x="658136" y="658136"/>
                </a:lnTo>
                <a:lnTo>
                  <a:pt x="0" y="6581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TN"/>
          </a:p>
        </p:txBody>
      </p:sp>
      <p:sp>
        <p:nvSpPr>
          <p:cNvPr id="42" name="Freeform 6">
            <a:extLst>
              <a:ext uri="{FF2B5EF4-FFF2-40B4-BE49-F238E27FC236}">
                <a16:creationId xmlns:a16="http://schemas.microsoft.com/office/drawing/2014/main" id="{EE424EB3-DB4D-6DF4-6091-F876FE3951EF}"/>
              </a:ext>
            </a:extLst>
          </p:cNvPr>
          <p:cNvSpPr/>
          <p:nvPr/>
        </p:nvSpPr>
        <p:spPr>
          <a:xfrm>
            <a:off x="7268356" y="6924906"/>
            <a:ext cx="658136" cy="658136"/>
          </a:xfrm>
          <a:custGeom>
            <a:avLst/>
            <a:gdLst/>
            <a:ahLst/>
            <a:cxnLst/>
            <a:rect l="l" t="t" r="r" b="b"/>
            <a:pathLst>
              <a:path w="658136" h="658136">
                <a:moveTo>
                  <a:pt x="0" y="0"/>
                </a:moveTo>
                <a:lnTo>
                  <a:pt x="658136" y="0"/>
                </a:lnTo>
                <a:lnTo>
                  <a:pt x="658136" y="658136"/>
                </a:lnTo>
                <a:lnTo>
                  <a:pt x="0" y="6581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TN"/>
          </a:p>
        </p:txBody>
      </p:sp>
      <p:sp>
        <p:nvSpPr>
          <p:cNvPr id="43" name="Freeform 7">
            <a:extLst>
              <a:ext uri="{FF2B5EF4-FFF2-40B4-BE49-F238E27FC236}">
                <a16:creationId xmlns:a16="http://schemas.microsoft.com/office/drawing/2014/main" id="{2FBE43C2-A158-EA1E-B570-E3A6AB27F4E3}"/>
              </a:ext>
            </a:extLst>
          </p:cNvPr>
          <p:cNvSpPr/>
          <p:nvPr/>
        </p:nvSpPr>
        <p:spPr>
          <a:xfrm>
            <a:off x="10399601" y="5106475"/>
            <a:ext cx="658136" cy="658136"/>
          </a:xfrm>
          <a:custGeom>
            <a:avLst/>
            <a:gdLst/>
            <a:ahLst/>
            <a:cxnLst/>
            <a:rect l="l" t="t" r="r" b="b"/>
            <a:pathLst>
              <a:path w="658136" h="658136">
                <a:moveTo>
                  <a:pt x="0" y="0"/>
                </a:moveTo>
                <a:lnTo>
                  <a:pt x="658136" y="0"/>
                </a:lnTo>
                <a:lnTo>
                  <a:pt x="658136" y="658136"/>
                </a:lnTo>
                <a:lnTo>
                  <a:pt x="0" y="6581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TN"/>
          </a:p>
        </p:txBody>
      </p:sp>
      <p:sp>
        <p:nvSpPr>
          <p:cNvPr id="44" name="Freeform 8">
            <a:extLst>
              <a:ext uri="{FF2B5EF4-FFF2-40B4-BE49-F238E27FC236}">
                <a16:creationId xmlns:a16="http://schemas.microsoft.com/office/drawing/2014/main" id="{73EF5333-3F4B-13E2-0702-AEAD556106A4}"/>
              </a:ext>
            </a:extLst>
          </p:cNvPr>
          <p:cNvSpPr/>
          <p:nvPr/>
        </p:nvSpPr>
        <p:spPr>
          <a:xfrm>
            <a:off x="9516577" y="3267874"/>
            <a:ext cx="658136" cy="658136"/>
          </a:xfrm>
          <a:custGeom>
            <a:avLst/>
            <a:gdLst/>
            <a:ahLst/>
            <a:cxnLst/>
            <a:rect l="l" t="t" r="r" b="b"/>
            <a:pathLst>
              <a:path w="658136" h="658136">
                <a:moveTo>
                  <a:pt x="0" y="0"/>
                </a:moveTo>
                <a:lnTo>
                  <a:pt x="658136" y="0"/>
                </a:lnTo>
                <a:lnTo>
                  <a:pt x="658136" y="658136"/>
                </a:lnTo>
                <a:lnTo>
                  <a:pt x="0" y="6581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TN"/>
          </a:p>
        </p:txBody>
      </p:sp>
      <p:sp>
        <p:nvSpPr>
          <p:cNvPr id="45" name="Freeform 10">
            <a:extLst>
              <a:ext uri="{FF2B5EF4-FFF2-40B4-BE49-F238E27FC236}">
                <a16:creationId xmlns:a16="http://schemas.microsoft.com/office/drawing/2014/main" id="{228C8481-BC87-C089-78DC-3A55BC00C8A0}"/>
              </a:ext>
            </a:extLst>
          </p:cNvPr>
          <p:cNvSpPr/>
          <p:nvPr/>
        </p:nvSpPr>
        <p:spPr>
          <a:xfrm>
            <a:off x="6299482" y="5121722"/>
            <a:ext cx="658136" cy="658136"/>
          </a:xfrm>
          <a:custGeom>
            <a:avLst/>
            <a:gdLst/>
            <a:ahLst/>
            <a:cxnLst/>
            <a:rect l="l" t="t" r="r" b="b"/>
            <a:pathLst>
              <a:path w="658136" h="658136">
                <a:moveTo>
                  <a:pt x="0" y="0"/>
                </a:moveTo>
                <a:lnTo>
                  <a:pt x="658136" y="0"/>
                </a:lnTo>
                <a:lnTo>
                  <a:pt x="658136" y="658136"/>
                </a:lnTo>
                <a:lnTo>
                  <a:pt x="0" y="6581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TN"/>
          </a:p>
        </p:txBody>
      </p:sp>
      <p:sp>
        <p:nvSpPr>
          <p:cNvPr id="46" name="TextBox 12">
            <a:extLst>
              <a:ext uri="{FF2B5EF4-FFF2-40B4-BE49-F238E27FC236}">
                <a16:creationId xmlns:a16="http://schemas.microsoft.com/office/drawing/2014/main" id="{D90D2D29-05A8-C508-3F88-88BB3404E83D}"/>
              </a:ext>
            </a:extLst>
          </p:cNvPr>
          <p:cNvSpPr txBox="1"/>
          <p:nvPr/>
        </p:nvSpPr>
        <p:spPr>
          <a:xfrm>
            <a:off x="10644739" y="3615565"/>
            <a:ext cx="4359322" cy="461665"/>
          </a:xfrm>
          <a:prstGeom prst="rect">
            <a:avLst/>
          </a:prstGeom>
        </p:spPr>
        <p:txBody>
          <a:bodyPr lIns="0" tIns="0" rIns="0" bIns="0" rtlCol="0" anchor="t">
            <a:spAutoFit/>
          </a:bodyPr>
          <a:lstStyle/>
          <a:p>
            <a:pPr algn="r">
              <a:lnSpc>
                <a:spcPts val="1822"/>
              </a:lnSpc>
            </a:pPr>
            <a:r>
              <a:rPr lang="ar-TN" sz="1600" b="1" dirty="0">
                <a:solidFill>
                  <a:srgbClr val="000000"/>
                </a:solidFill>
                <a:latin typeface="Poppins"/>
              </a:rPr>
              <a:t> يساهم التعليم في  تنمية مهارات التواصل الرقمي، مما يعزز التفاعل والتواصل الفعّال في العالم المتصل.</a:t>
            </a:r>
          </a:p>
        </p:txBody>
      </p:sp>
      <p:sp>
        <p:nvSpPr>
          <p:cNvPr id="47" name="TextBox 14">
            <a:extLst>
              <a:ext uri="{FF2B5EF4-FFF2-40B4-BE49-F238E27FC236}">
                <a16:creationId xmlns:a16="http://schemas.microsoft.com/office/drawing/2014/main" id="{0AF81A11-B69E-898D-7D41-16F8747AF78C}"/>
              </a:ext>
            </a:extLst>
          </p:cNvPr>
          <p:cNvSpPr txBox="1"/>
          <p:nvPr/>
        </p:nvSpPr>
        <p:spPr>
          <a:xfrm>
            <a:off x="2185055" y="7231121"/>
            <a:ext cx="4359322" cy="461665"/>
          </a:xfrm>
          <a:prstGeom prst="rect">
            <a:avLst/>
          </a:prstGeom>
        </p:spPr>
        <p:txBody>
          <a:bodyPr lIns="0" tIns="0" rIns="0" bIns="0" rtlCol="0" anchor="t">
            <a:spAutoFit/>
          </a:bodyPr>
          <a:lstStyle/>
          <a:p>
            <a:pPr algn="r">
              <a:lnSpc>
                <a:spcPts val="1822"/>
              </a:lnSpc>
            </a:pPr>
            <a:r>
              <a:rPr lang="ar-TN" sz="1600" b="1" dirty="0">
                <a:solidFill>
                  <a:srgbClr val="000000"/>
                </a:solidFill>
                <a:latin typeface="Poppins"/>
              </a:rPr>
              <a:t>يشجع التعليم على التفكير الإبداعي واستخدام التكنولوجيا كوسيلة لحل المشكلات وتطوير حلول جديدة.</a:t>
            </a:r>
            <a:endParaRPr lang="en-US" sz="1600" b="1" dirty="0">
              <a:solidFill>
                <a:srgbClr val="000000"/>
              </a:solidFill>
              <a:latin typeface="Poppins"/>
            </a:endParaRPr>
          </a:p>
        </p:txBody>
      </p:sp>
      <p:sp>
        <p:nvSpPr>
          <p:cNvPr id="48" name="TextBox 15">
            <a:extLst>
              <a:ext uri="{FF2B5EF4-FFF2-40B4-BE49-F238E27FC236}">
                <a16:creationId xmlns:a16="http://schemas.microsoft.com/office/drawing/2014/main" id="{0319A697-1DB9-9D99-E501-082D5CAED0A3}"/>
              </a:ext>
            </a:extLst>
          </p:cNvPr>
          <p:cNvSpPr txBox="1"/>
          <p:nvPr/>
        </p:nvSpPr>
        <p:spPr>
          <a:xfrm>
            <a:off x="2269228" y="3642644"/>
            <a:ext cx="4359322" cy="461665"/>
          </a:xfrm>
          <a:prstGeom prst="rect">
            <a:avLst/>
          </a:prstGeom>
        </p:spPr>
        <p:txBody>
          <a:bodyPr lIns="0" tIns="0" rIns="0" bIns="0" rtlCol="0" anchor="t">
            <a:spAutoFit/>
          </a:bodyPr>
          <a:lstStyle/>
          <a:p>
            <a:pPr algn="r">
              <a:lnSpc>
                <a:spcPts val="1822"/>
              </a:lnSpc>
            </a:pPr>
            <a:r>
              <a:rPr lang="ar-TN" sz="1600" b="1" dirty="0">
                <a:solidFill>
                  <a:srgbClr val="000000"/>
                </a:solidFill>
                <a:latin typeface="Poppins"/>
              </a:rPr>
              <a:t>يوفر التعليم الفرصة لتطوير مهارات رقمية أساسية، مما يساعد الأفراد على التكيف مع متطلبات سوق العمل الحديث</a:t>
            </a:r>
            <a:endParaRPr lang="en-US" sz="1600" b="1" dirty="0">
              <a:solidFill>
                <a:srgbClr val="000000"/>
              </a:solidFill>
              <a:latin typeface="Poppins"/>
            </a:endParaRPr>
          </a:p>
        </p:txBody>
      </p:sp>
      <p:sp>
        <p:nvSpPr>
          <p:cNvPr id="49" name="TextBox 16">
            <a:extLst>
              <a:ext uri="{FF2B5EF4-FFF2-40B4-BE49-F238E27FC236}">
                <a16:creationId xmlns:a16="http://schemas.microsoft.com/office/drawing/2014/main" id="{65F37BE0-7600-1122-9E2B-C04621B5AAD0}"/>
              </a:ext>
            </a:extLst>
          </p:cNvPr>
          <p:cNvSpPr txBox="1"/>
          <p:nvPr/>
        </p:nvSpPr>
        <p:spPr>
          <a:xfrm>
            <a:off x="11453093" y="5290379"/>
            <a:ext cx="3722590" cy="675698"/>
          </a:xfrm>
          <a:prstGeom prst="rect">
            <a:avLst/>
          </a:prstGeom>
        </p:spPr>
        <p:txBody>
          <a:bodyPr lIns="0" tIns="0" rIns="0" bIns="0" rtlCol="0" anchor="t">
            <a:spAutoFit/>
          </a:bodyPr>
          <a:lstStyle/>
          <a:p>
            <a:pPr algn="r">
              <a:lnSpc>
                <a:spcPts val="1822"/>
              </a:lnSpc>
            </a:pPr>
            <a:r>
              <a:rPr lang="ar-TN" sz="1600" b="1" dirty="0">
                <a:solidFill>
                  <a:srgbClr val="000000"/>
                </a:solidFill>
                <a:latin typeface="Poppins"/>
              </a:rPr>
              <a:t>يلعب التعليم دورًا حاسمًا في تعزيز التنمية الاقتصادية والاجتماعية، وتمكين الأفراد والمجتمعات.</a:t>
            </a:r>
          </a:p>
          <a:p>
            <a:pPr>
              <a:lnSpc>
                <a:spcPts val="1822"/>
              </a:lnSpc>
            </a:pPr>
            <a:endParaRPr lang="ar-TN" sz="1401" dirty="0">
              <a:solidFill>
                <a:srgbClr val="000000"/>
              </a:solidFill>
              <a:latin typeface="Poppins"/>
            </a:endParaRPr>
          </a:p>
        </p:txBody>
      </p:sp>
      <p:sp>
        <p:nvSpPr>
          <p:cNvPr id="50" name="TextBox 17">
            <a:extLst>
              <a:ext uri="{FF2B5EF4-FFF2-40B4-BE49-F238E27FC236}">
                <a16:creationId xmlns:a16="http://schemas.microsoft.com/office/drawing/2014/main" id="{4226AC38-50DE-B9FC-1312-C079EF93BDAD}"/>
              </a:ext>
            </a:extLst>
          </p:cNvPr>
          <p:cNvSpPr txBox="1"/>
          <p:nvPr/>
        </p:nvSpPr>
        <p:spPr>
          <a:xfrm>
            <a:off x="1732610" y="5290379"/>
            <a:ext cx="4175034" cy="692497"/>
          </a:xfrm>
          <a:prstGeom prst="rect">
            <a:avLst/>
          </a:prstGeom>
        </p:spPr>
        <p:txBody>
          <a:bodyPr lIns="0" tIns="0" rIns="0" bIns="0" rtlCol="0" anchor="t">
            <a:spAutoFit/>
          </a:bodyPr>
          <a:lstStyle/>
          <a:p>
            <a:pPr algn="r">
              <a:lnSpc>
                <a:spcPts val="1822"/>
              </a:lnSpc>
            </a:pPr>
            <a:endParaRPr lang="ar-TN" sz="1401" b="1" dirty="0">
              <a:solidFill>
                <a:srgbClr val="000000"/>
              </a:solidFill>
              <a:latin typeface="Poppins"/>
            </a:endParaRPr>
          </a:p>
          <a:p>
            <a:pPr algn="r">
              <a:lnSpc>
                <a:spcPts val="1822"/>
              </a:lnSpc>
            </a:pPr>
            <a:r>
              <a:rPr lang="ar-TN" sz="1600" b="1" dirty="0">
                <a:solidFill>
                  <a:srgbClr val="000000"/>
                </a:solidFill>
                <a:latin typeface="Poppins"/>
              </a:rPr>
              <a:t> تكنولوجيا المعلومات تتيح للطلاب والمعلمين فرصًا جديدة للتعلم عبر الإنترنت والوصول إلى مصادر تعليمية متنوعة.</a:t>
            </a:r>
            <a:endParaRPr lang="en-US" sz="1600" b="1" dirty="0">
              <a:solidFill>
                <a:srgbClr val="000000"/>
              </a:solidFill>
              <a:latin typeface="Poppins"/>
            </a:endParaRPr>
          </a:p>
        </p:txBody>
      </p:sp>
      <p:sp>
        <p:nvSpPr>
          <p:cNvPr id="51" name="TextBox 18">
            <a:extLst>
              <a:ext uri="{FF2B5EF4-FFF2-40B4-BE49-F238E27FC236}">
                <a16:creationId xmlns:a16="http://schemas.microsoft.com/office/drawing/2014/main" id="{EAB6D889-A5D7-66CF-F483-EB6E386F0342}"/>
              </a:ext>
            </a:extLst>
          </p:cNvPr>
          <p:cNvSpPr txBox="1"/>
          <p:nvPr/>
        </p:nvSpPr>
        <p:spPr>
          <a:xfrm>
            <a:off x="10644739" y="3224904"/>
            <a:ext cx="4673720" cy="283777"/>
          </a:xfrm>
          <a:prstGeom prst="rect">
            <a:avLst/>
          </a:prstGeom>
        </p:spPr>
        <p:txBody>
          <a:bodyPr lIns="0" tIns="0" rIns="0" bIns="0" rtlCol="0" anchor="t">
            <a:spAutoFit/>
          </a:bodyPr>
          <a:lstStyle/>
          <a:p>
            <a:pPr algn="r">
              <a:lnSpc>
                <a:spcPts val="2170"/>
              </a:lnSpc>
            </a:pPr>
            <a:r>
              <a:rPr lang="ar-TN" b="1" dirty="0">
                <a:solidFill>
                  <a:srgbClr val="FF0000"/>
                </a:solidFill>
              </a:rPr>
              <a:t>تحقيق التواصل الفعّال</a:t>
            </a:r>
            <a:endParaRPr lang="en-US" sz="1920" spc="-57" dirty="0">
              <a:solidFill>
                <a:srgbClr val="FF0000"/>
              </a:solidFill>
              <a:latin typeface="Poppins Bold"/>
            </a:endParaRPr>
          </a:p>
        </p:txBody>
      </p:sp>
      <p:sp>
        <p:nvSpPr>
          <p:cNvPr id="52" name="TextBox 20">
            <a:extLst>
              <a:ext uri="{FF2B5EF4-FFF2-40B4-BE49-F238E27FC236}">
                <a16:creationId xmlns:a16="http://schemas.microsoft.com/office/drawing/2014/main" id="{134FBFB0-8612-D559-445F-019E0FE93C0B}"/>
              </a:ext>
            </a:extLst>
          </p:cNvPr>
          <p:cNvSpPr txBox="1"/>
          <p:nvPr/>
        </p:nvSpPr>
        <p:spPr>
          <a:xfrm>
            <a:off x="2185055" y="6850545"/>
            <a:ext cx="4359322" cy="256480"/>
          </a:xfrm>
          <a:prstGeom prst="rect">
            <a:avLst/>
          </a:prstGeom>
        </p:spPr>
        <p:txBody>
          <a:bodyPr lIns="0" tIns="0" rIns="0" bIns="0" rtlCol="0" anchor="t">
            <a:spAutoFit/>
          </a:bodyPr>
          <a:lstStyle/>
          <a:p>
            <a:pPr algn="r">
              <a:lnSpc>
                <a:spcPts val="2024"/>
              </a:lnSpc>
            </a:pPr>
            <a:r>
              <a:rPr lang="ar-TN" b="1" dirty="0">
                <a:solidFill>
                  <a:srgbClr val="FF0000"/>
                </a:solidFill>
              </a:rPr>
              <a:t>تحفيز الابتكار والإبداع</a:t>
            </a:r>
            <a:endParaRPr lang="en-US" sz="1791" spc="-53" dirty="0">
              <a:solidFill>
                <a:srgbClr val="FF0000"/>
              </a:solidFill>
              <a:latin typeface="Poppins Bold"/>
            </a:endParaRPr>
          </a:p>
        </p:txBody>
      </p:sp>
      <p:sp>
        <p:nvSpPr>
          <p:cNvPr id="53" name="TextBox 21">
            <a:extLst>
              <a:ext uri="{FF2B5EF4-FFF2-40B4-BE49-F238E27FC236}">
                <a16:creationId xmlns:a16="http://schemas.microsoft.com/office/drawing/2014/main" id="{632ECECC-8077-7B33-55F0-40C838BC7A7B}"/>
              </a:ext>
            </a:extLst>
          </p:cNvPr>
          <p:cNvSpPr txBox="1"/>
          <p:nvPr/>
        </p:nvSpPr>
        <p:spPr>
          <a:xfrm>
            <a:off x="2590800" y="3260626"/>
            <a:ext cx="3953577" cy="283777"/>
          </a:xfrm>
          <a:prstGeom prst="rect">
            <a:avLst/>
          </a:prstGeom>
        </p:spPr>
        <p:txBody>
          <a:bodyPr lIns="0" tIns="0" rIns="0" bIns="0" rtlCol="0" anchor="t">
            <a:spAutoFit/>
          </a:bodyPr>
          <a:lstStyle/>
          <a:p>
            <a:pPr algn="r">
              <a:lnSpc>
                <a:spcPts val="2170"/>
              </a:lnSpc>
            </a:pPr>
            <a:r>
              <a:rPr lang="ar-TN" sz="1920" b="1" spc="-57" dirty="0">
                <a:solidFill>
                  <a:srgbClr val="FF0000"/>
                </a:solidFill>
                <a:latin typeface="Poppins Bold"/>
              </a:rPr>
              <a:t>تمكين المهارات الرقمية</a:t>
            </a:r>
            <a:endParaRPr lang="en-US" sz="1920" b="1" spc="-57" dirty="0">
              <a:solidFill>
                <a:srgbClr val="FF0000"/>
              </a:solidFill>
              <a:latin typeface="Poppins Bold"/>
            </a:endParaRPr>
          </a:p>
        </p:txBody>
      </p:sp>
      <p:sp>
        <p:nvSpPr>
          <p:cNvPr id="54" name="TextBox 22">
            <a:extLst>
              <a:ext uri="{FF2B5EF4-FFF2-40B4-BE49-F238E27FC236}">
                <a16:creationId xmlns:a16="http://schemas.microsoft.com/office/drawing/2014/main" id="{0097686B-B8EF-7DD1-2892-68D8D3B7A400}"/>
              </a:ext>
            </a:extLst>
          </p:cNvPr>
          <p:cNvSpPr txBox="1"/>
          <p:nvPr/>
        </p:nvSpPr>
        <p:spPr>
          <a:xfrm>
            <a:off x="11453093" y="4899717"/>
            <a:ext cx="3456014" cy="283777"/>
          </a:xfrm>
          <a:prstGeom prst="rect">
            <a:avLst/>
          </a:prstGeom>
        </p:spPr>
        <p:txBody>
          <a:bodyPr lIns="0" tIns="0" rIns="0" bIns="0" rtlCol="0" anchor="t">
            <a:spAutoFit/>
          </a:bodyPr>
          <a:lstStyle/>
          <a:p>
            <a:pPr algn="r">
              <a:lnSpc>
                <a:spcPts val="2170"/>
              </a:lnSpc>
            </a:pPr>
            <a:r>
              <a:rPr lang="ar-TN" b="1" dirty="0">
                <a:solidFill>
                  <a:srgbClr val="FF0000"/>
                </a:solidFill>
              </a:rPr>
              <a:t>تعزيز التنمية الشاملة</a:t>
            </a:r>
            <a:endParaRPr lang="en-US" sz="1920" spc="-57" dirty="0">
              <a:solidFill>
                <a:srgbClr val="FF0000"/>
              </a:solidFill>
              <a:latin typeface="Poppins Bold"/>
            </a:endParaRPr>
          </a:p>
        </p:txBody>
      </p:sp>
      <p:sp>
        <p:nvSpPr>
          <p:cNvPr id="55" name="TextBox 23">
            <a:extLst>
              <a:ext uri="{FF2B5EF4-FFF2-40B4-BE49-F238E27FC236}">
                <a16:creationId xmlns:a16="http://schemas.microsoft.com/office/drawing/2014/main" id="{100A70AF-2FC7-B32A-087F-46FE80EE2B0E}"/>
              </a:ext>
            </a:extLst>
          </p:cNvPr>
          <p:cNvSpPr txBox="1"/>
          <p:nvPr/>
        </p:nvSpPr>
        <p:spPr>
          <a:xfrm>
            <a:off x="1732610" y="4899717"/>
            <a:ext cx="4175034" cy="283777"/>
          </a:xfrm>
          <a:prstGeom prst="rect">
            <a:avLst/>
          </a:prstGeom>
        </p:spPr>
        <p:txBody>
          <a:bodyPr lIns="0" tIns="0" rIns="0" bIns="0" rtlCol="0" anchor="t">
            <a:spAutoFit/>
          </a:bodyPr>
          <a:lstStyle/>
          <a:p>
            <a:pPr algn="r">
              <a:lnSpc>
                <a:spcPts val="2170"/>
              </a:lnSpc>
            </a:pPr>
            <a:r>
              <a:rPr lang="ar-TN" b="1" dirty="0">
                <a:solidFill>
                  <a:srgbClr val="FF0000"/>
                </a:solidFill>
              </a:rPr>
              <a:t>توسيع آفاق التعلم</a:t>
            </a:r>
            <a:endParaRPr lang="en-US" sz="1920" spc="-57" dirty="0">
              <a:solidFill>
                <a:srgbClr val="FF0000"/>
              </a:solidFill>
              <a:latin typeface="Poppins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rot="-10602057">
            <a:off x="12407590" y="-1133853"/>
            <a:ext cx="6240735" cy="2176456"/>
          </a:xfrm>
          <a:custGeom>
            <a:avLst/>
            <a:gdLst/>
            <a:ahLst/>
            <a:cxnLst/>
            <a:rect l="l" t="t" r="r" b="b"/>
            <a:pathLst>
              <a:path w="6240735" h="2176456">
                <a:moveTo>
                  <a:pt x="0" y="0"/>
                </a:moveTo>
                <a:lnTo>
                  <a:pt x="6240735" y="0"/>
                </a:lnTo>
                <a:lnTo>
                  <a:pt x="6240735" y="2176457"/>
                </a:lnTo>
                <a:lnTo>
                  <a:pt x="0" y="21764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TN"/>
          </a:p>
        </p:txBody>
      </p:sp>
      <p:sp>
        <p:nvSpPr>
          <p:cNvPr id="3" name="Freeform 3"/>
          <p:cNvSpPr/>
          <p:nvPr/>
        </p:nvSpPr>
        <p:spPr>
          <a:xfrm rot="-201626" flipV="1">
            <a:off x="-440482" y="-1192452"/>
            <a:ext cx="6576787" cy="2293655"/>
          </a:xfrm>
          <a:custGeom>
            <a:avLst/>
            <a:gdLst/>
            <a:ahLst/>
            <a:cxnLst/>
            <a:rect l="l" t="t" r="r" b="b"/>
            <a:pathLst>
              <a:path w="6576787" h="2293655">
                <a:moveTo>
                  <a:pt x="0" y="2293655"/>
                </a:moveTo>
                <a:lnTo>
                  <a:pt x="6576787" y="2293655"/>
                </a:lnTo>
                <a:lnTo>
                  <a:pt x="6576787" y="0"/>
                </a:lnTo>
                <a:lnTo>
                  <a:pt x="0" y="0"/>
                </a:lnTo>
                <a:lnTo>
                  <a:pt x="0" y="229365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TN"/>
          </a:p>
        </p:txBody>
      </p:sp>
      <p:sp>
        <p:nvSpPr>
          <p:cNvPr id="5" name="Freeform 5"/>
          <p:cNvSpPr/>
          <p:nvPr/>
        </p:nvSpPr>
        <p:spPr>
          <a:xfrm>
            <a:off x="9433933" y="5214276"/>
            <a:ext cx="1799606" cy="1799606"/>
          </a:xfrm>
          <a:custGeom>
            <a:avLst/>
            <a:gdLst/>
            <a:ahLst/>
            <a:cxnLst/>
            <a:rect l="l" t="t" r="r" b="b"/>
            <a:pathLst>
              <a:path w="1799606" h="1799606">
                <a:moveTo>
                  <a:pt x="0" y="0"/>
                </a:moveTo>
                <a:lnTo>
                  <a:pt x="1799606" y="0"/>
                </a:lnTo>
                <a:lnTo>
                  <a:pt x="1799606" y="1799606"/>
                </a:lnTo>
                <a:lnTo>
                  <a:pt x="0" y="17996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TN"/>
          </a:p>
        </p:txBody>
      </p:sp>
      <p:sp>
        <p:nvSpPr>
          <p:cNvPr id="7" name="Freeform 7"/>
          <p:cNvSpPr/>
          <p:nvPr/>
        </p:nvSpPr>
        <p:spPr>
          <a:xfrm>
            <a:off x="9539882" y="5321049"/>
            <a:ext cx="1528170" cy="1528170"/>
          </a:xfrm>
          <a:custGeom>
            <a:avLst/>
            <a:gdLst/>
            <a:ahLst/>
            <a:cxnLst/>
            <a:rect l="l" t="t" r="r" b="b"/>
            <a:pathLst>
              <a:path w="1528170" h="1528170">
                <a:moveTo>
                  <a:pt x="0" y="0"/>
                </a:moveTo>
                <a:lnTo>
                  <a:pt x="1528169" y="0"/>
                </a:lnTo>
                <a:lnTo>
                  <a:pt x="1528169" y="1528169"/>
                </a:lnTo>
                <a:lnTo>
                  <a:pt x="0" y="15281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TN"/>
          </a:p>
        </p:txBody>
      </p:sp>
      <p:sp>
        <p:nvSpPr>
          <p:cNvPr id="9" name="Freeform 9"/>
          <p:cNvSpPr/>
          <p:nvPr/>
        </p:nvSpPr>
        <p:spPr>
          <a:xfrm>
            <a:off x="9619118" y="5400285"/>
            <a:ext cx="1369696" cy="1369696"/>
          </a:xfrm>
          <a:custGeom>
            <a:avLst/>
            <a:gdLst/>
            <a:ahLst/>
            <a:cxnLst/>
            <a:rect l="l" t="t" r="r" b="b"/>
            <a:pathLst>
              <a:path w="1369696" h="1369696">
                <a:moveTo>
                  <a:pt x="0" y="0"/>
                </a:moveTo>
                <a:lnTo>
                  <a:pt x="1369697" y="0"/>
                </a:lnTo>
                <a:lnTo>
                  <a:pt x="1369697" y="1369697"/>
                </a:lnTo>
                <a:lnTo>
                  <a:pt x="0" y="13696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fr-TN"/>
          </a:p>
        </p:txBody>
      </p:sp>
      <p:sp>
        <p:nvSpPr>
          <p:cNvPr id="10" name="Freeform 10"/>
          <p:cNvSpPr/>
          <p:nvPr/>
        </p:nvSpPr>
        <p:spPr>
          <a:xfrm>
            <a:off x="9348338" y="3166346"/>
            <a:ext cx="1799606" cy="1799606"/>
          </a:xfrm>
          <a:custGeom>
            <a:avLst/>
            <a:gdLst/>
            <a:ahLst/>
            <a:cxnLst/>
            <a:rect l="l" t="t" r="r" b="b"/>
            <a:pathLst>
              <a:path w="1799606" h="1799606">
                <a:moveTo>
                  <a:pt x="0" y="0"/>
                </a:moveTo>
                <a:lnTo>
                  <a:pt x="1799606" y="0"/>
                </a:lnTo>
                <a:lnTo>
                  <a:pt x="1799606" y="1799606"/>
                </a:lnTo>
                <a:lnTo>
                  <a:pt x="0" y="17996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TN"/>
          </a:p>
        </p:txBody>
      </p:sp>
      <p:sp>
        <p:nvSpPr>
          <p:cNvPr id="11" name="Freeform 11"/>
          <p:cNvSpPr/>
          <p:nvPr/>
        </p:nvSpPr>
        <p:spPr>
          <a:xfrm>
            <a:off x="15940288" y="5325484"/>
            <a:ext cx="1805357" cy="1805357"/>
          </a:xfrm>
          <a:custGeom>
            <a:avLst/>
            <a:gdLst/>
            <a:ahLst/>
            <a:cxnLst/>
            <a:rect l="l" t="t" r="r" b="b"/>
            <a:pathLst>
              <a:path w="1805357" h="1805357">
                <a:moveTo>
                  <a:pt x="0" y="0"/>
                </a:moveTo>
                <a:lnTo>
                  <a:pt x="1805358" y="0"/>
                </a:lnTo>
                <a:lnTo>
                  <a:pt x="1805358" y="1805357"/>
                </a:lnTo>
                <a:lnTo>
                  <a:pt x="0" y="18053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TN"/>
          </a:p>
        </p:txBody>
      </p:sp>
      <p:sp>
        <p:nvSpPr>
          <p:cNvPr id="12" name="Freeform 12"/>
          <p:cNvSpPr/>
          <p:nvPr/>
        </p:nvSpPr>
        <p:spPr>
          <a:xfrm>
            <a:off x="9460645" y="3263711"/>
            <a:ext cx="1528170" cy="1528170"/>
          </a:xfrm>
          <a:custGeom>
            <a:avLst/>
            <a:gdLst/>
            <a:ahLst/>
            <a:cxnLst/>
            <a:rect l="l" t="t" r="r" b="b"/>
            <a:pathLst>
              <a:path w="1528170" h="1528170">
                <a:moveTo>
                  <a:pt x="0" y="0"/>
                </a:moveTo>
                <a:lnTo>
                  <a:pt x="1528170" y="0"/>
                </a:lnTo>
                <a:lnTo>
                  <a:pt x="1528170" y="1528169"/>
                </a:lnTo>
                <a:lnTo>
                  <a:pt x="0" y="152816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fr-TN"/>
          </a:p>
        </p:txBody>
      </p:sp>
      <p:sp>
        <p:nvSpPr>
          <p:cNvPr id="13" name="Freeform 13"/>
          <p:cNvSpPr/>
          <p:nvPr/>
        </p:nvSpPr>
        <p:spPr>
          <a:xfrm>
            <a:off x="16076440" y="5461636"/>
            <a:ext cx="1533053" cy="1533053"/>
          </a:xfrm>
          <a:custGeom>
            <a:avLst/>
            <a:gdLst/>
            <a:ahLst/>
            <a:cxnLst/>
            <a:rect l="l" t="t" r="r" b="b"/>
            <a:pathLst>
              <a:path w="1533053" h="1533053">
                <a:moveTo>
                  <a:pt x="0" y="0"/>
                </a:moveTo>
                <a:lnTo>
                  <a:pt x="1533054" y="0"/>
                </a:lnTo>
                <a:lnTo>
                  <a:pt x="1533054" y="1533053"/>
                </a:lnTo>
                <a:lnTo>
                  <a:pt x="0" y="15330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fr-TN"/>
          </a:p>
        </p:txBody>
      </p:sp>
      <p:sp>
        <p:nvSpPr>
          <p:cNvPr id="14" name="Freeform 14"/>
          <p:cNvSpPr/>
          <p:nvPr/>
        </p:nvSpPr>
        <p:spPr>
          <a:xfrm>
            <a:off x="9539882" y="3342947"/>
            <a:ext cx="1369696" cy="1369696"/>
          </a:xfrm>
          <a:custGeom>
            <a:avLst/>
            <a:gdLst/>
            <a:ahLst/>
            <a:cxnLst/>
            <a:rect l="l" t="t" r="r" b="b"/>
            <a:pathLst>
              <a:path w="1369696" h="1369696">
                <a:moveTo>
                  <a:pt x="0" y="0"/>
                </a:moveTo>
                <a:lnTo>
                  <a:pt x="1369696" y="0"/>
                </a:lnTo>
                <a:lnTo>
                  <a:pt x="1369696" y="1369697"/>
                </a:lnTo>
                <a:lnTo>
                  <a:pt x="0" y="13696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TN"/>
          </a:p>
        </p:txBody>
      </p:sp>
      <p:sp>
        <p:nvSpPr>
          <p:cNvPr id="15" name="Freeform 15"/>
          <p:cNvSpPr/>
          <p:nvPr/>
        </p:nvSpPr>
        <p:spPr>
          <a:xfrm>
            <a:off x="16155930" y="5541126"/>
            <a:ext cx="1374074" cy="1374074"/>
          </a:xfrm>
          <a:custGeom>
            <a:avLst/>
            <a:gdLst/>
            <a:ahLst/>
            <a:cxnLst/>
            <a:rect l="l" t="t" r="r" b="b"/>
            <a:pathLst>
              <a:path w="1374074" h="1374074">
                <a:moveTo>
                  <a:pt x="0" y="0"/>
                </a:moveTo>
                <a:lnTo>
                  <a:pt x="1374074" y="0"/>
                </a:lnTo>
                <a:lnTo>
                  <a:pt x="1374074" y="1374074"/>
                </a:lnTo>
                <a:lnTo>
                  <a:pt x="0" y="13740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TN"/>
          </a:p>
        </p:txBody>
      </p:sp>
      <p:grpSp>
        <p:nvGrpSpPr>
          <p:cNvPr id="16" name="Group 16"/>
          <p:cNvGrpSpPr/>
          <p:nvPr/>
        </p:nvGrpSpPr>
        <p:grpSpPr>
          <a:xfrm>
            <a:off x="-1342907" y="10016500"/>
            <a:ext cx="20973813" cy="734301"/>
            <a:chOff x="0" y="0"/>
            <a:chExt cx="11607985" cy="406400"/>
          </a:xfrm>
        </p:grpSpPr>
        <p:sp>
          <p:nvSpPr>
            <p:cNvPr id="17" name="Freeform 17"/>
            <p:cNvSpPr/>
            <p:nvPr/>
          </p:nvSpPr>
          <p:spPr>
            <a:xfrm>
              <a:off x="0" y="0"/>
              <a:ext cx="11607985" cy="406400"/>
            </a:xfrm>
            <a:custGeom>
              <a:avLst/>
              <a:gdLst/>
              <a:ahLst/>
              <a:cxnLst/>
              <a:rect l="l" t="t" r="r" b="b"/>
              <a:pathLst>
                <a:path w="11607985" h="406400">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000000"/>
            </a:solidFill>
          </p:spPr>
          <p:txBody>
            <a:bodyPr/>
            <a:lstStyle/>
            <a:p>
              <a:endParaRPr lang="fr-TN"/>
            </a:p>
          </p:txBody>
        </p:sp>
        <p:sp>
          <p:nvSpPr>
            <p:cNvPr id="18" name="TextBox 18"/>
            <p:cNvSpPr txBox="1"/>
            <p:nvPr/>
          </p:nvSpPr>
          <p:spPr>
            <a:xfrm>
              <a:off x="0" y="-57150"/>
              <a:ext cx="11607985" cy="46355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2488624" y="10016500"/>
            <a:ext cx="13310752" cy="734301"/>
            <a:chOff x="0" y="0"/>
            <a:chExt cx="7366854" cy="406400"/>
          </a:xfrm>
        </p:grpSpPr>
        <p:sp>
          <p:nvSpPr>
            <p:cNvPr id="20" name="Freeform 20"/>
            <p:cNvSpPr/>
            <p:nvPr/>
          </p:nvSpPr>
          <p:spPr>
            <a:xfrm>
              <a:off x="0" y="0"/>
              <a:ext cx="7366853" cy="406400"/>
            </a:xfrm>
            <a:custGeom>
              <a:avLst/>
              <a:gdLst/>
              <a:ahLst/>
              <a:cxnLst/>
              <a:rect l="l" t="t" r="r" b="b"/>
              <a:pathLst>
                <a:path w="7366853" h="406400">
                  <a:moveTo>
                    <a:pt x="7163653" y="0"/>
                  </a:moveTo>
                  <a:cubicBezTo>
                    <a:pt x="7275878" y="0"/>
                    <a:pt x="7366853" y="90976"/>
                    <a:pt x="7366853" y="203200"/>
                  </a:cubicBezTo>
                  <a:cubicBezTo>
                    <a:pt x="7366853" y="315424"/>
                    <a:pt x="7275878" y="406400"/>
                    <a:pt x="7163653" y="406400"/>
                  </a:cubicBezTo>
                  <a:lnTo>
                    <a:pt x="203200" y="406400"/>
                  </a:lnTo>
                  <a:cubicBezTo>
                    <a:pt x="90976" y="406400"/>
                    <a:pt x="0" y="315424"/>
                    <a:pt x="0" y="203200"/>
                  </a:cubicBezTo>
                  <a:cubicBezTo>
                    <a:pt x="0" y="90976"/>
                    <a:pt x="90976" y="0"/>
                    <a:pt x="203200" y="0"/>
                  </a:cubicBezTo>
                  <a:close/>
                </a:path>
              </a:pathLst>
            </a:custGeom>
            <a:solidFill>
              <a:srgbClr val="F80000"/>
            </a:solidFill>
          </p:spPr>
          <p:txBody>
            <a:bodyPr/>
            <a:lstStyle/>
            <a:p>
              <a:endParaRPr lang="fr-TN"/>
            </a:p>
          </p:txBody>
        </p:sp>
        <p:sp>
          <p:nvSpPr>
            <p:cNvPr id="21" name="TextBox 21"/>
            <p:cNvSpPr txBox="1"/>
            <p:nvPr/>
          </p:nvSpPr>
          <p:spPr>
            <a:xfrm>
              <a:off x="0" y="-57150"/>
              <a:ext cx="7366854" cy="46355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4131384" y="10016500"/>
            <a:ext cx="10025232" cy="734301"/>
            <a:chOff x="0" y="0"/>
            <a:chExt cx="5548478" cy="406400"/>
          </a:xfrm>
        </p:grpSpPr>
        <p:sp>
          <p:nvSpPr>
            <p:cNvPr id="23" name="Freeform 23"/>
            <p:cNvSpPr/>
            <p:nvPr/>
          </p:nvSpPr>
          <p:spPr>
            <a:xfrm>
              <a:off x="0" y="0"/>
              <a:ext cx="5548478" cy="406400"/>
            </a:xfrm>
            <a:custGeom>
              <a:avLst/>
              <a:gdLst/>
              <a:ahLst/>
              <a:cxnLst/>
              <a:rect l="l" t="t" r="r" b="b"/>
              <a:pathLst>
                <a:path w="5548478" h="406400">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EDEDED"/>
            </a:solidFill>
          </p:spPr>
          <p:txBody>
            <a:bodyPr/>
            <a:lstStyle/>
            <a:p>
              <a:endParaRPr lang="fr-TN"/>
            </a:p>
          </p:txBody>
        </p:sp>
        <p:sp>
          <p:nvSpPr>
            <p:cNvPr id="24" name="TextBox 24"/>
            <p:cNvSpPr txBox="1"/>
            <p:nvPr/>
          </p:nvSpPr>
          <p:spPr>
            <a:xfrm>
              <a:off x="0" y="-57150"/>
              <a:ext cx="5548478" cy="463550"/>
            </a:xfrm>
            <a:prstGeom prst="rect">
              <a:avLst/>
            </a:prstGeom>
          </p:spPr>
          <p:txBody>
            <a:bodyPr lIns="50800" tIns="50800" rIns="50800" bIns="50800" rtlCol="0" anchor="ctr"/>
            <a:lstStyle/>
            <a:p>
              <a:pPr algn="ctr">
                <a:lnSpc>
                  <a:spcPts val="2659"/>
                </a:lnSpc>
              </a:pPr>
              <a:endParaRPr/>
            </a:p>
          </p:txBody>
        </p:sp>
      </p:grpSp>
      <p:sp>
        <p:nvSpPr>
          <p:cNvPr id="25" name="Freeform 25"/>
          <p:cNvSpPr/>
          <p:nvPr/>
        </p:nvSpPr>
        <p:spPr>
          <a:xfrm>
            <a:off x="4283679" y="4191344"/>
            <a:ext cx="1799606" cy="1799606"/>
          </a:xfrm>
          <a:custGeom>
            <a:avLst/>
            <a:gdLst/>
            <a:ahLst/>
            <a:cxnLst/>
            <a:rect l="l" t="t" r="r" b="b"/>
            <a:pathLst>
              <a:path w="1799606" h="1799606">
                <a:moveTo>
                  <a:pt x="0" y="0"/>
                </a:moveTo>
                <a:lnTo>
                  <a:pt x="1799606" y="0"/>
                </a:lnTo>
                <a:lnTo>
                  <a:pt x="1799606" y="1799607"/>
                </a:lnTo>
                <a:lnTo>
                  <a:pt x="0" y="17996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TN"/>
          </a:p>
        </p:txBody>
      </p:sp>
      <p:sp>
        <p:nvSpPr>
          <p:cNvPr id="26" name="Freeform 26"/>
          <p:cNvSpPr/>
          <p:nvPr/>
        </p:nvSpPr>
        <p:spPr>
          <a:xfrm>
            <a:off x="4426060" y="4338375"/>
            <a:ext cx="1528170" cy="1528170"/>
          </a:xfrm>
          <a:custGeom>
            <a:avLst/>
            <a:gdLst/>
            <a:ahLst/>
            <a:cxnLst/>
            <a:rect l="l" t="t" r="r" b="b"/>
            <a:pathLst>
              <a:path w="1528170" h="1528170">
                <a:moveTo>
                  <a:pt x="0" y="0"/>
                </a:moveTo>
                <a:lnTo>
                  <a:pt x="1528169" y="0"/>
                </a:lnTo>
                <a:lnTo>
                  <a:pt x="1528169" y="1528169"/>
                </a:lnTo>
                <a:lnTo>
                  <a:pt x="0" y="15281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TN"/>
          </a:p>
        </p:txBody>
      </p:sp>
      <p:sp>
        <p:nvSpPr>
          <p:cNvPr id="27" name="Freeform 27"/>
          <p:cNvSpPr/>
          <p:nvPr/>
        </p:nvSpPr>
        <p:spPr>
          <a:xfrm>
            <a:off x="4505296" y="4417611"/>
            <a:ext cx="1369696" cy="1369696"/>
          </a:xfrm>
          <a:custGeom>
            <a:avLst/>
            <a:gdLst/>
            <a:ahLst/>
            <a:cxnLst/>
            <a:rect l="l" t="t" r="r" b="b"/>
            <a:pathLst>
              <a:path w="1369696" h="1369696">
                <a:moveTo>
                  <a:pt x="0" y="0"/>
                </a:moveTo>
                <a:lnTo>
                  <a:pt x="1369697" y="0"/>
                </a:lnTo>
                <a:lnTo>
                  <a:pt x="1369697" y="1369697"/>
                </a:lnTo>
                <a:lnTo>
                  <a:pt x="0" y="13696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fr-TN"/>
          </a:p>
        </p:txBody>
      </p:sp>
      <p:sp>
        <p:nvSpPr>
          <p:cNvPr id="31" name="TextBox 31"/>
          <p:cNvSpPr txBox="1"/>
          <p:nvPr/>
        </p:nvSpPr>
        <p:spPr>
          <a:xfrm>
            <a:off x="5159916" y="5940191"/>
            <a:ext cx="4150656" cy="1536896"/>
          </a:xfrm>
          <a:prstGeom prst="rect">
            <a:avLst/>
          </a:prstGeom>
        </p:spPr>
        <p:txBody>
          <a:bodyPr lIns="0" tIns="0" rIns="0" bIns="0" rtlCol="0" anchor="t">
            <a:spAutoFit/>
          </a:bodyPr>
          <a:lstStyle/>
          <a:p>
            <a:pPr algn="r"/>
            <a:r>
              <a:rPr lang="ar-TN" dirty="0"/>
              <a:t>أُطلقت مبادرات تدريب مكثفة لتأهيل المعلمين بمهارات تكنولوجيا المعلومات والاتصالات. يهدف هذا إلى تمكين المعلمين لتوجيه الطلاب في استخدام التكنولوجيا بشكل فعال في العملية التعليمية.</a:t>
            </a:r>
          </a:p>
          <a:p>
            <a:pPr algn="r"/>
            <a:br>
              <a:rPr lang="ar-TN" sz="1400" dirty="0"/>
            </a:br>
            <a:endParaRPr lang="en-US" sz="1387" dirty="0">
              <a:solidFill>
                <a:srgbClr val="000000"/>
              </a:solidFill>
              <a:latin typeface="Poppins"/>
            </a:endParaRPr>
          </a:p>
        </p:txBody>
      </p:sp>
      <p:sp>
        <p:nvSpPr>
          <p:cNvPr id="32" name="TextBox 32"/>
          <p:cNvSpPr txBox="1"/>
          <p:nvPr/>
        </p:nvSpPr>
        <p:spPr>
          <a:xfrm>
            <a:off x="4947431" y="3799858"/>
            <a:ext cx="4374998" cy="696729"/>
          </a:xfrm>
          <a:prstGeom prst="rect">
            <a:avLst/>
          </a:prstGeom>
        </p:spPr>
        <p:txBody>
          <a:bodyPr lIns="0" tIns="0" rIns="0" bIns="0" rtlCol="0" anchor="t">
            <a:spAutoFit/>
          </a:bodyPr>
          <a:lstStyle/>
          <a:p>
            <a:pPr algn="r">
              <a:lnSpc>
                <a:spcPts val="1804"/>
              </a:lnSpc>
            </a:pPr>
            <a:r>
              <a:rPr lang="ar-TN" dirty="0"/>
              <a:t>تشجع الحكومة على الابتكار وريادة الأعمال في مجال التكنولوجيا من خلال تقديم دعم مالي وتسهيل البنية التحتية للشباب المبتكرين.</a:t>
            </a:r>
            <a:endParaRPr lang="en-US" sz="1387" dirty="0">
              <a:solidFill>
                <a:srgbClr val="000000"/>
              </a:solidFill>
              <a:latin typeface="Poppins"/>
            </a:endParaRPr>
          </a:p>
        </p:txBody>
      </p:sp>
      <p:sp>
        <p:nvSpPr>
          <p:cNvPr id="33" name="TextBox 33"/>
          <p:cNvSpPr txBox="1"/>
          <p:nvPr/>
        </p:nvSpPr>
        <p:spPr>
          <a:xfrm>
            <a:off x="11371674" y="5960119"/>
            <a:ext cx="4163921" cy="1260666"/>
          </a:xfrm>
          <a:prstGeom prst="rect">
            <a:avLst/>
          </a:prstGeom>
        </p:spPr>
        <p:txBody>
          <a:bodyPr lIns="0" tIns="0" rIns="0" bIns="0" rtlCol="0" anchor="t">
            <a:spAutoFit/>
          </a:bodyPr>
          <a:lstStyle/>
          <a:p>
            <a:pPr algn="r"/>
            <a:r>
              <a:rPr lang="ar-TN" dirty="0"/>
              <a:t>تم اتخاذ إجراءات لتوفير الوصول العام للتكنولوجيا، بما في ذلك توفير الإنترنت عالي السرعة في المدارس والمؤسسات التعليمية.</a:t>
            </a:r>
          </a:p>
          <a:p>
            <a:br>
              <a:rPr lang="ar-TN" sz="1400" dirty="0"/>
            </a:br>
            <a:endParaRPr lang="en-US" sz="1392" dirty="0">
              <a:solidFill>
                <a:srgbClr val="000000"/>
              </a:solidFill>
              <a:latin typeface="Poppins"/>
            </a:endParaRPr>
          </a:p>
        </p:txBody>
      </p:sp>
      <p:sp>
        <p:nvSpPr>
          <p:cNvPr id="34" name="TextBox 34"/>
          <p:cNvSpPr txBox="1"/>
          <p:nvPr/>
        </p:nvSpPr>
        <p:spPr>
          <a:xfrm>
            <a:off x="11371674" y="3679883"/>
            <a:ext cx="4150656" cy="1536896"/>
          </a:xfrm>
          <a:prstGeom prst="rect">
            <a:avLst/>
          </a:prstGeom>
        </p:spPr>
        <p:txBody>
          <a:bodyPr lIns="0" tIns="0" rIns="0" bIns="0" rtlCol="0" anchor="t">
            <a:spAutoFit/>
          </a:bodyPr>
          <a:lstStyle/>
          <a:p>
            <a:pPr algn="r"/>
            <a:r>
              <a:rPr lang="ar-TN" dirty="0"/>
              <a:t>تضمنت الحكومة الرواندية تكامل تكنولوجيا المعلومات والاتصالات في البرامج التعليمية على مختلف المستويات. يهدف ذلك إلى تزويد الطلاب بالمهارات الرقمية اللازمة لمستقبل يتسم بالتكنولوجيا.</a:t>
            </a:r>
          </a:p>
          <a:p>
            <a:pPr algn="r"/>
            <a:br>
              <a:rPr lang="ar-TN" sz="1400" dirty="0"/>
            </a:br>
            <a:endParaRPr lang="en-US" sz="1387" dirty="0">
              <a:solidFill>
                <a:srgbClr val="000000"/>
              </a:solidFill>
              <a:latin typeface="Poppins"/>
            </a:endParaRPr>
          </a:p>
        </p:txBody>
      </p:sp>
      <p:sp>
        <p:nvSpPr>
          <p:cNvPr id="35" name="TextBox 35"/>
          <p:cNvSpPr txBox="1"/>
          <p:nvPr/>
        </p:nvSpPr>
        <p:spPr>
          <a:xfrm>
            <a:off x="6877476" y="5446190"/>
            <a:ext cx="4941724" cy="313419"/>
          </a:xfrm>
          <a:prstGeom prst="rect">
            <a:avLst/>
          </a:prstGeom>
        </p:spPr>
        <p:txBody>
          <a:bodyPr lIns="0" tIns="0" rIns="0" bIns="0" rtlCol="0" anchor="t">
            <a:spAutoFit/>
          </a:bodyPr>
          <a:lstStyle/>
          <a:p>
            <a:pPr>
              <a:lnSpc>
                <a:spcPts val="2440"/>
              </a:lnSpc>
            </a:pPr>
            <a:r>
              <a:rPr lang="ar-TN" sz="2400" b="1" dirty="0"/>
              <a:t>برامج التدريب للمعلمين:</a:t>
            </a:r>
            <a:endParaRPr lang="en-US" sz="2400" spc="-64" dirty="0">
              <a:solidFill>
                <a:srgbClr val="000000"/>
              </a:solidFill>
              <a:latin typeface="Poppins Bold"/>
            </a:endParaRPr>
          </a:p>
        </p:txBody>
      </p:sp>
      <p:sp>
        <p:nvSpPr>
          <p:cNvPr id="36" name="TextBox 36"/>
          <p:cNvSpPr txBox="1"/>
          <p:nvPr/>
        </p:nvSpPr>
        <p:spPr>
          <a:xfrm>
            <a:off x="3556116" y="3326829"/>
            <a:ext cx="5537116" cy="313419"/>
          </a:xfrm>
          <a:prstGeom prst="rect">
            <a:avLst/>
          </a:prstGeom>
        </p:spPr>
        <p:txBody>
          <a:bodyPr lIns="0" tIns="0" rIns="0" bIns="0" rtlCol="0" anchor="t">
            <a:spAutoFit/>
          </a:bodyPr>
          <a:lstStyle/>
          <a:p>
            <a:pPr algn="r">
              <a:lnSpc>
                <a:spcPts val="2440"/>
              </a:lnSpc>
            </a:pPr>
            <a:r>
              <a:rPr lang="ar-TN" sz="2400" b="1" dirty="0"/>
              <a:t>دعم الابتكار وزيادة الأعمال:</a:t>
            </a:r>
            <a:r>
              <a:rPr lang="ar-TN" sz="2400" dirty="0"/>
              <a:t> </a:t>
            </a:r>
            <a:endParaRPr lang="en-US" sz="2400" spc="-64" dirty="0">
              <a:solidFill>
                <a:srgbClr val="000000"/>
              </a:solidFill>
              <a:latin typeface="Poppins Bold"/>
            </a:endParaRPr>
          </a:p>
        </p:txBody>
      </p:sp>
      <p:sp>
        <p:nvSpPr>
          <p:cNvPr id="37" name="TextBox 37"/>
          <p:cNvSpPr txBox="1"/>
          <p:nvPr/>
        </p:nvSpPr>
        <p:spPr>
          <a:xfrm>
            <a:off x="10803846" y="5433561"/>
            <a:ext cx="4757741" cy="313419"/>
          </a:xfrm>
          <a:prstGeom prst="rect">
            <a:avLst/>
          </a:prstGeom>
        </p:spPr>
        <p:txBody>
          <a:bodyPr lIns="0" tIns="0" rIns="0" bIns="0" rtlCol="0" anchor="t">
            <a:spAutoFit/>
          </a:bodyPr>
          <a:lstStyle/>
          <a:p>
            <a:pPr algn="r">
              <a:lnSpc>
                <a:spcPts val="2448"/>
              </a:lnSpc>
            </a:pPr>
            <a:r>
              <a:rPr lang="ar-TN" sz="2400" b="1" dirty="0"/>
              <a:t>توفير الوصول إلى التكنولوجيا:</a:t>
            </a:r>
            <a:endParaRPr lang="en-US" sz="2400" spc="-64" dirty="0">
              <a:solidFill>
                <a:srgbClr val="000000"/>
              </a:solidFill>
              <a:latin typeface="Poppins Bold"/>
            </a:endParaRPr>
          </a:p>
        </p:txBody>
      </p:sp>
      <p:sp>
        <p:nvSpPr>
          <p:cNvPr id="38" name="TextBox 38"/>
          <p:cNvSpPr txBox="1"/>
          <p:nvPr/>
        </p:nvSpPr>
        <p:spPr>
          <a:xfrm>
            <a:off x="10638078" y="3312178"/>
            <a:ext cx="4857358" cy="313419"/>
          </a:xfrm>
          <a:prstGeom prst="rect">
            <a:avLst/>
          </a:prstGeom>
        </p:spPr>
        <p:txBody>
          <a:bodyPr lIns="0" tIns="0" rIns="0" bIns="0" rtlCol="0" anchor="t">
            <a:spAutoFit/>
          </a:bodyPr>
          <a:lstStyle/>
          <a:p>
            <a:pPr algn="r">
              <a:lnSpc>
                <a:spcPts val="2440"/>
              </a:lnSpc>
            </a:pPr>
            <a:r>
              <a:rPr lang="ar-TN" sz="2400" b="1" dirty="0"/>
              <a:t>السياسات التعليمية الرئيسية:</a:t>
            </a:r>
            <a:endParaRPr lang="en-US" sz="3200" spc="-64" dirty="0">
              <a:solidFill>
                <a:srgbClr val="000000"/>
              </a:solidFill>
              <a:latin typeface="Poppins Bold"/>
            </a:endParaRPr>
          </a:p>
        </p:txBody>
      </p:sp>
      <p:sp>
        <p:nvSpPr>
          <p:cNvPr id="39" name="TextBox 39"/>
          <p:cNvSpPr txBox="1"/>
          <p:nvPr/>
        </p:nvSpPr>
        <p:spPr>
          <a:xfrm>
            <a:off x="945553" y="129846"/>
            <a:ext cx="18288000" cy="1013098"/>
          </a:xfrm>
          <a:prstGeom prst="rect">
            <a:avLst/>
          </a:prstGeom>
        </p:spPr>
        <p:txBody>
          <a:bodyPr lIns="0" tIns="0" rIns="0" bIns="0" rtlCol="0" anchor="t">
            <a:spAutoFit/>
          </a:bodyPr>
          <a:lstStyle/>
          <a:p>
            <a:pPr algn="ctr">
              <a:lnSpc>
                <a:spcPts val="7909"/>
              </a:lnSpc>
            </a:pPr>
            <a:r>
              <a:rPr lang="ar-TN" sz="6600" b="1" i="0" dirty="0">
                <a:effectLst/>
                <a:latin typeface="Söhne"/>
              </a:rPr>
              <a:t>السياسات والمبادرات في رواندا</a:t>
            </a:r>
            <a:endParaRPr lang="en-US" sz="6600" spc="-209" dirty="0">
              <a:solidFill>
                <a:srgbClr val="C90100"/>
              </a:solidFill>
              <a:latin typeface="Promethean Bold Bold"/>
            </a:endParaRPr>
          </a:p>
        </p:txBody>
      </p:sp>
      <p:sp>
        <p:nvSpPr>
          <p:cNvPr id="40" name="TextBox 40"/>
          <p:cNvSpPr txBox="1"/>
          <p:nvPr/>
        </p:nvSpPr>
        <p:spPr>
          <a:xfrm>
            <a:off x="114436" y="4898961"/>
            <a:ext cx="4150656" cy="1536896"/>
          </a:xfrm>
          <a:prstGeom prst="rect">
            <a:avLst/>
          </a:prstGeom>
        </p:spPr>
        <p:txBody>
          <a:bodyPr lIns="0" tIns="0" rIns="0" bIns="0" rtlCol="0" anchor="t">
            <a:spAutoFit/>
          </a:bodyPr>
          <a:lstStyle/>
          <a:p>
            <a:pPr algn="r"/>
            <a:r>
              <a:rPr lang="ar-TN" dirty="0"/>
              <a:t>توجهت الحكومة نحو تحديث بنية المدارس والجامعات بما يتناسب مع المتطلبات التكنولوجية الحديثة. وقد تم توفير المعدات والبرمجيات اللازمة لتوفير بيئة تعلم تكنولوجيا حديثة.</a:t>
            </a:r>
          </a:p>
          <a:p>
            <a:pPr algn="r"/>
            <a:br>
              <a:rPr lang="ar-TN" sz="1400" dirty="0"/>
            </a:br>
            <a:endParaRPr lang="en-US" sz="1387" dirty="0">
              <a:solidFill>
                <a:srgbClr val="000000"/>
              </a:solidFill>
              <a:latin typeface="Poppins"/>
            </a:endParaRPr>
          </a:p>
        </p:txBody>
      </p:sp>
      <p:sp>
        <p:nvSpPr>
          <p:cNvPr id="42" name="TextBox 42"/>
          <p:cNvSpPr txBox="1"/>
          <p:nvPr/>
        </p:nvSpPr>
        <p:spPr>
          <a:xfrm>
            <a:off x="-909781" y="4554559"/>
            <a:ext cx="5152641" cy="313419"/>
          </a:xfrm>
          <a:prstGeom prst="rect">
            <a:avLst/>
          </a:prstGeom>
        </p:spPr>
        <p:txBody>
          <a:bodyPr lIns="0" tIns="0" rIns="0" bIns="0" rtlCol="0" anchor="t">
            <a:spAutoFit/>
          </a:bodyPr>
          <a:lstStyle/>
          <a:p>
            <a:pPr algn="r">
              <a:lnSpc>
                <a:spcPts val="2440"/>
              </a:lnSpc>
            </a:pPr>
            <a:r>
              <a:rPr lang="ar-TN" sz="2400" b="1" dirty="0"/>
              <a:t>التحول الرقمي للمؤسسات التعليمية:</a:t>
            </a:r>
            <a:r>
              <a:rPr lang="ar-TN" sz="2400" dirty="0"/>
              <a:t> </a:t>
            </a:r>
            <a:endParaRPr lang="en-US" sz="2400" spc="-64" dirty="0">
              <a:solidFill>
                <a:srgbClr val="000000"/>
              </a:solidFill>
              <a:latin typeface="Poppins Bold"/>
            </a:endParaRPr>
          </a:p>
        </p:txBody>
      </p:sp>
      <p:sp>
        <p:nvSpPr>
          <p:cNvPr id="44" name="Freeform 44"/>
          <p:cNvSpPr/>
          <p:nvPr/>
        </p:nvSpPr>
        <p:spPr>
          <a:xfrm>
            <a:off x="9735264" y="3538329"/>
            <a:ext cx="978932" cy="978932"/>
          </a:xfrm>
          <a:custGeom>
            <a:avLst/>
            <a:gdLst/>
            <a:ahLst/>
            <a:cxnLst/>
            <a:rect l="l" t="t" r="r" b="b"/>
            <a:pathLst>
              <a:path w="978932" h="978932">
                <a:moveTo>
                  <a:pt x="0" y="0"/>
                </a:moveTo>
                <a:lnTo>
                  <a:pt x="978932" y="0"/>
                </a:lnTo>
                <a:lnTo>
                  <a:pt x="978932" y="978933"/>
                </a:lnTo>
                <a:lnTo>
                  <a:pt x="0" y="97893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fr-TN"/>
          </a:p>
        </p:txBody>
      </p:sp>
      <p:sp>
        <p:nvSpPr>
          <p:cNvPr id="47" name="Freeform 47"/>
          <p:cNvSpPr/>
          <p:nvPr/>
        </p:nvSpPr>
        <p:spPr>
          <a:xfrm>
            <a:off x="9814500" y="5595667"/>
            <a:ext cx="978932" cy="978932"/>
          </a:xfrm>
          <a:custGeom>
            <a:avLst/>
            <a:gdLst/>
            <a:ahLst/>
            <a:cxnLst/>
            <a:rect l="l" t="t" r="r" b="b"/>
            <a:pathLst>
              <a:path w="978932" h="978932">
                <a:moveTo>
                  <a:pt x="0" y="0"/>
                </a:moveTo>
                <a:lnTo>
                  <a:pt x="978933" y="0"/>
                </a:lnTo>
                <a:lnTo>
                  <a:pt x="978933" y="978933"/>
                </a:lnTo>
                <a:lnTo>
                  <a:pt x="0" y="97893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fr-TN"/>
          </a:p>
        </p:txBody>
      </p:sp>
      <p:sp>
        <p:nvSpPr>
          <p:cNvPr id="48" name="Freeform 48"/>
          <p:cNvSpPr/>
          <p:nvPr/>
        </p:nvSpPr>
        <p:spPr>
          <a:xfrm>
            <a:off x="16353501" y="5678749"/>
            <a:ext cx="978932" cy="1104578"/>
          </a:xfrm>
          <a:custGeom>
            <a:avLst/>
            <a:gdLst/>
            <a:ahLst/>
            <a:cxnLst/>
            <a:rect l="l" t="t" r="r" b="b"/>
            <a:pathLst>
              <a:path w="978932" h="1104578">
                <a:moveTo>
                  <a:pt x="0" y="0"/>
                </a:moveTo>
                <a:lnTo>
                  <a:pt x="978932" y="0"/>
                </a:lnTo>
                <a:lnTo>
                  <a:pt x="978932" y="1104579"/>
                </a:lnTo>
                <a:lnTo>
                  <a:pt x="0" y="110457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fr-TN"/>
          </a:p>
        </p:txBody>
      </p:sp>
      <p:sp>
        <p:nvSpPr>
          <p:cNvPr id="49" name="Freeform 49"/>
          <p:cNvSpPr/>
          <p:nvPr/>
        </p:nvSpPr>
        <p:spPr>
          <a:xfrm>
            <a:off x="4700678" y="4675400"/>
            <a:ext cx="978932" cy="854119"/>
          </a:xfrm>
          <a:custGeom>
            <a:avLst/>
            <a:gdLst/>
            <a:ahLst/>
            <a:cxnLst/>
            <a:rect l="l" t="t" r="r" b="b"/>
            <a:pathLst>
              <a:path w="978932" h="854119">
                <a:moveTo>
                  <a:pt x="0" y="0"/>
                </a:moveTo>
                <a:lnTo>
                  <a:pt x="978933" y="0"/>
                </a:lnTo>
                <a:lnTo>
                  <a:pt x="978933" y="854119"/>
                </a:lnTo>
                <a:lnTo>
                  <a:pt x="0" y="85411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fr-TN"/>
          </a:p>
        </p:txBody>
      </p:sp>
      <p:sp>
        <p:nvSpPr>
          <p:cNvPr id="54" name="TextBox 25">
            <a:extLst>
              <a:ext uri="{FF2B5EF4-FFF2-40B4-BE49-F238E27FC236}">
                <a16:creationId xmlns:a16="http://schemas.microsoft.com/office/drawing/2014/main" id="{A137B4D4-916A-F1EB-520C-F14D08D676BB}"/>
              </a:ext>
            </a:extLst>
          </p:cNvPr>
          <p:cNvSpPr txBox="1"/>
          <p:nvPr/>
        </p:nvSpPr>
        <p:spPr>
          <a:xfrm>
            <a:off x="945553" y="1762586"/>
            <a:ext cx="16230600" cy="804131"/>
          </a:xfrm>
          <a:prstGeom prst="rect">
            <a:avLst/>
          </a:prstGeom>
        </p:spPr>
        <p:txBody>
          <a:bodyPr lIns="0" tIns="0" rIns="0" bIns="0" rtlCol="0" anchor="t">
            <a:spAutoFit/>
          </a:bodyPr>
          <a:lstStyle/>
          <a:p>
            <a:pPr algn="r">
              <a:lnSpc>
                <a:spcPts val="3249"/>
              </a:lnSpc>
            </a:pPr>
            <a:r>
              <a:rPr lang="ar-TN" sz="2400" dirty="0"/>
              <a:t>تعكس السياسات والمبادرات في رواندا رؤية حكيمة تجاه تطوير قطاع تعليم تكنولوجيا المعلومات والاتصالات. تتجسد هذه الجهود في مجموعة من السياسات الحكومية والمبادرات التي تستهدف تحفيز التقدم التكنولوجي وتمكين الشباب. دعونا نلقي نظرة على بعض الجوانب الرئيسية</a:t>
            </a:r>
            <a:endParaRPr lang="en-US" sz="2400" dirty="0">
              <a:solidFill>
                <a:srgbClr val="000000"/>
              </a:solidFill>
              <a:latin typeface="Poppins"/>
            </a:endParaRPr>
          </a:p>
        </p:txBody>
      </p:sp>
      <p:sp>
        <p:nvSpPr>
          <p:cNvPr id="64" name="Freeform 4">
            <a:extLst>
              <a:ext uri="{FF2B5EF4-FFF2-40B4-BE49-F238E27FC236}">
                <a16:creationId xmlns:a16="http://schemas.microsoft.com/office/drawing/2014/main" id="{8C8723A0-F057-82FD-B228-271A5D177D57}"/>
              </a:ext>
            </a:extLst>
          </p:cNvPr>
          <p:cNvSpPr/>
          <p:nvPr/>
        </p:nvSpPr>
        <p:spPr>
          <a:xfrm>
            <a:off x="15799374" y="3140688"/>
            <a:ext cx="1799606" cy="1799606"/>
          </a:xfrm>
          <a:custGeom>
            <a:avLst/>
            <a:gdLst/>
            <a:ahLst/>
            <a:cxnLst/>
            <a:rect l="l" t="t" r="r" b="b"/>
            <a:pathLst>
              <a:path w="1799606" h="1799606">
                <a:moveTo>
                  <a:pt x="0" y="0"/>
                </a:moveTo>
                <a:lnTo>
                  <a:pt x="1799606" y="0"/>
                </a:lnTo>
                <a:lnTo>
                  <a:pt x="1799606" y="1799606"/>
                </a:lnTo>
                <a:lnTo>
                  <a:pt x="0" y="17996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TN"/>
          </a:p>
        </p:txBody>
      </p:sp>
      <p:sp>
        <p:nvSpPr>
          <p:cNvPr id="65" name="Freeform 28">
            <a:extLst>
              <a:ext uri="{FF2B5EF4-FFF2-40B4-BE49-F238E27FC236}">
                <a16:creationId xmlns:a16="http://schemas.microsoft.com/office/drawing/2014/main" id="{CB277522-1CBF-13B0-03AF-E5FAB2CFE84C}"/>
              </a:ext>
            </a:extLst>
          </p:cNvPr>
          <p:cNvSpPr/>
          <p:nvPr/>
        </p:nvSpPr>
        <p:spPr>
          <a:xfrm>
            <a:off x="15839119" y="3106504"/>
            <a:ext cx="1799606" cy="1799606"/>
          </a:xfrm>
          <a:custGeom>
            <a:avLst/>
            <a:gdLst/>
            <a:ahLst/>
            <a:cxnLst/>
            <a:rect l="l" t="t" r="r" b="b"/>
            <a:pathLst>
              <a:path w="1799606" h="1799606">
                <a:moveTo>
                  <a:pt x="0" y="0"/>
                </a:moveTo>
                <a:lnTo>
                  <a:pt x="1799606" y="0"/>
                </a:lnTo>
                <a:lnTo>
                  <a:pt x="1799606" y="1799607"/>
                </a:lnTo>
                <a:lnTo>
                  <a:pt x="0" y="17996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TN"/>
          </a:p>
        </p:txBody>
      </p:sp>
      <p:sp>
        <p:nvSpPr>
          <p:cNvPr id="66" name="Freeform 29">
            <a:extLst>
              <a:ext uri="{FF2B5EF4-FFF2-40B4-BE49-F238E27FC236}">
                <a16:creationId xmlns:a16="http://schemas.microsoft.com/office/drawing/2014/main" id="{88381C9D-FA92-07BE-4273-B3E5EBB69480}"/>
              </a:ext>
            </a:extLst>
          </p:cNvPr>
          <p:cNvSpPr/>
          <p:nvPr/>
        </p:nvSpPr>
        <p:spPr>
          <a:xfrm>
            <a:off x="15974837" y="3242223"/>
            <a:ext cx="1528170" cy="1528170"/>
          </a:xfrm>
          <a:custGeom>
            <a:avLst/>
            <a:gdLst/>
            <a:ahLst/>
            <a:cxnLst/>
            <a:rect l="l" t="t" r="r" b="b"/>
            <a:pathLst>
              <a:path w="1528170" h="1528170">
                <a:moveTo>
                  <a:pt x="0" y="0"/>
                </a:moveTo>
                <a:lnTo>
                  <a:pt x="1528170" y="0"/>
                </a:lnTo>
                <a:lnTo>
                  <a:pt x="1528170" y="1528169"/>
                </a:lnTo>
                <a:lnTo>
                  <a:pt x="0" y="152816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fr-TN"/>
          </a:p>
        </p:txBody>
      </p:sp>
      <p:sp>
        <p:nvSpPr>
          <p:cNvPr id="67" name="Freeform 30">
            <a:extLst>
              <a:ext uri="{FF2B5EF4-FFF2-40B4-BE49-F238E27FC236}">
                <a16:creationId xmlns:a16="http://schemas.microsoft.com/office/drawing/2014/main" id="{5C6B5669-7554-68E1-766A-731927D51D5A}"/>
              </a:ext>
            </a:extLst>
          </p:cNvPr>
          <p:cNvSpPr/>
          <p:nvPr/>
        </p:nvSpPr>
        <p:spPr>
          <a:xfrm>
            <a:off x="16054074" y="3321459"/>
            <a:ext cx="1369696" cy="1369696"/>
          </a:xfrm>
          <a:custGeom>
            <a:avLst/>
            <a:gdLst/>
            <a:ahLst/>
            <a:cxnLst/>
            <a:rect l="l" t="t" r="r" b="b"/>
            <a:pathLst>
              <a:path w="1369696" h="1369696">
                <a:moveTo>
                  <a:pt x="0" y="0"/>
                </a:moveTo>
                <a:lnTo>
                  <a:pt x="1369696" y="0"/>
                </a:lnTo>
                <a:lnTo>
                  <a:pt x="1369696" y="1369697"/>
                </a:lnTo>
                <a:lnTo>
                  <a:pt x="0" y="13696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TN"/>
          </a:p>
        </p:txBody>
      </p:sp>
      <p:sp>
        <p:nvSpPr>
          <p:cNvPr id="68" name="Freeform 46">
            <a:extLst>
              <a:ext uri="{FF2B5EF4-FFF2-40B4-BE49-F238E27FC236}">
                <a16:creationId xmlns:a16="http://schemas.microsoft.com/office/drawing/2014/main" id="{A13DE78A-7719-651B-7869-1CA92493201F}"/>
              </a:ext>
            </a:extLst>
          </p:cNvPr>
          <p:cNvSpPr/>
          <p:nvPr/>
        </p:nvSpPr>
        <p:spPr>
          <a:xfrm>
            <a:off x="16249456" y="3515950"/>
            <a:ext cx="978932" cy="980716"/>
          </a:xfrm>
          <a:custGeom>
            <a:avLst/>
            <a:gdLst/>
            <a:ahLst/>
            <a:cxnLst/>
            <a:rect l="l" t="t" r="r" b="b"/>
            <a:pathLst>
              <a:path w="978932" h="980716">
                <a:moveTo>
                  <a:pt x="0" y="0"/>
                </a:moveTo>
                <a:lnTo>
                  <a:pt x="978932" y="0"/>
                </a:lnTo>
                <a:lnTo>
                  <a:pt x="978932" y="980715"/>
                </a:lnTo>
                <a:lnTo>
                  <a:pt x="0" y="980715"/>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fr-TN"/>
          </a:p>
        </p:txBody>
      </p:sp>
      <p:sp>
        <p:nvSpPr>
          <p:cNvPr id="69" name="TextBox 25">
            <a:extLst>
              <a:ext uri="{FF2B5EF4-FFF2-40B4-BE49-F238E27FC236}">
                <a16:creationId xmlns:a16="http://schemas.microsoft.com/office/drawing/2014/main" id="{1B49421C-C22D-5E20-119B-68AE9AA362C0}"/>
              </a:ext>
            </a:extLst>
          </p:cNvPr>
          <p:cNvSpPr txBox="1"/>
          <p:nvPr/>
        </p:nvSpPr>
        <p:spPr>
          <a:xfrm>
            <a:off x="1101833" y="7609609"/>
            <a:ext cx="16230600" cy="804131"/>
          </a:xfrm>
          <a:prstGeom prst="rect">
            <a:avLst/>
          </a:prstGeom>
        </p:spPr>
        <p:txBody>
          <a:bodyPr lIns="0" tIns="0" rIns="0" bIns="0" rtlCol="0" anchor="t">
            <a:spAutoFit/>
          </a:bodyPr>
          <a:lstStyle/>
          <a:p>
            <a:pPr algn="r">
              <a:lnSpc>
                <a:spcPts val="3249"/>
              </a:lnSpc>
            </a:pPr>
            <a:r>
              <a:rPr lang="ar-TN" sz="2400" b="0" i="0" dirty="0">
                <a:effectLst/>
                <a:latin typeface="Söhne"/>
              </a:rPr>
              <a:t>تتجسد هذه الجهود في خطة شاملة لدمج تكنولوجيا المعلومات والاتصالات في نظام التعليم الرواندي، وتحقيق تطور شامل ومستدام في هذا القطاع. لنستمر في استكشاف </a:t>
            </a:r>
            <a:r>
              <a:rPr lang="fr-FR" sz="2400" b="0" i="0" dirty="0">
                <a:effectLst/>
                <a:latin typeface="Söhne"/>
              </a:rPr>
              <a:t>.</a:t>
            </a:r>
            <a:r>
              <a:rPr lang="ar-TN" sz="2400" b="0" i="0" dirty="0">
                <a:effectLst/>
                <a:latin typeface="Söhne"/>
              </a:rPr>
              <a:t>التحولات والتحديات التي تشهدها رواندا في تعليم تكنولوجيا المعلومات والاتصالات</a:t>
            </a:r>
            <a:endParaRPr lang="en-US" sz="2400" dirty="0">
              <a:latin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rot="-10602057">
            <a:off x="12407590" y="-1133853"/>
            <a:ext cx="6240735" cy="2176456"/>
          </a:xfrm>
          <a:custGeom>
            <a:avLst/>
            <a:gdLst/>
            <a:ahLst/>
            <a:cxnLst/>
            <a:rect l="l" t="t" r="r" b="b"/>
            <a:pathLst>
              <a:path w="6240735" h="2176456">
                <a:moveTo>
                  <a:pt x="0" y="0"/>
                </a:moveTo>
                <a:lnTo>
                  <a:pt x="6240735" y="0"/>
                </a:lnTo>
                <a:lnTo>
                  <a:pt x="6240735" y="2176457"/>
                </a:lnTo>
                <a:lnTo>
                  <a:pt x="0" y="21764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TN"/>
          </a:p>
        </p:txBody>
      </p:sp>
      <p:sp>
        <p:nvSpPr>
          <p:cNvPr id="3" name="Freeform 3"/>
          <p:cNvSpPr/>
          <p:nvPr/>
        </p:nvSpPr>
        <p:spPr>
          <a:xfrm rot="-201626" flipV="1">
            <a:off x="-440482" y="-1192452"/>
            <a:ext cx="6576787" cy="2293655"/>
          </a:xfrm>
          <a:custGeom>
            <a:avLst/>
            <a:gdLst/>
            <a:ahLst/>
            <a:cxnLst/>
            <a:rect l="l" t="t" r="r" b="b"/>
            <a:pathLst>
              <a:path w="6576787" h="2293655">
                <a:moveTo>
                  <a:pt x="0" y="2293655"/>
                </a:moveTo>
                <a:lnTo>
                  <a:pt x="6576787" y="2293655"/>
                </a:lnTo>
                <a:lnTo>
                  <a:pt x="6576787" y="0"/>
                </a:lnTo>
                <a:lnTo>
                  <a:pt x="0" y="0"/>
                </a:lnTo>
                <a:lnTo>
                  <a:pt x="0" y="229365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TN"/>
          </a:p>
        </p:txBody>
      </p:sp>
      <p:grpSp>
        <p:nvGrpSpPr>
          <p:cNvPr id="4" name="Group 4"/>
          <p:cNvGrpSpPr/>
          <p:nvPr/>
        </p:nvGrpSpPr>
        <p:grpSpPr>
          <a:xfrm>
            <a:off x="-1342907" y="10016500"/>
            <a:ext cx="20973813" cy="734301"/>
            <a:chOff x="0" y="0"/>
            <a:chExt cx="11607985" cy="406400"/>
          </a:xfrm>
        </p:grpSpPr>
        <p:sp>
          <p:nvSpPr>
            <p:cNvPr id="5" name="Freeform 5"/>
            <p:cNvSpPr/>
            <p:nvPr/>
          </p:nvSpPr>
          <p:spPr>
            <a:xfrm>
              <a:off x="0" y="0"/>
              <a:ext cx="11607985" cy="406400"/>
            </a:xfrm>
            <a:custGeom>
              <a:avLst/>
              <a:gdLst/>
              <a:ahLst/>
              <a:cxnLst/>
              <a:rect l="l" t="t" r="r" b="b"/>
              <a:pathLst>
                <a:path w="11607985" h="406400">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000000"/>
            </a:solidFill>
          </p:spPr>
          <p:txBody>
            <a:bodyPr/>
            <a:lstStyle/>
            <a:p>
              <a:endParaRPr lang="fr-TN"/>
            </a:p>
          </p:txBody>
        </p:sp>
        <p:sp>
          <p:nvSpPr>
            <p:cNvPr id="6" name="TextBox 6"/>
            <p:cNvSpPr txBox="1"/>
            <p:nvPr/>
          </p:nvSpPr>
          <p:spPr>
            <a:xfrm>
              <a:off x="0" y="-57150"/>
              <a:ext cx="11607985" cy="46355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2488624" y="10016500"/>
            <a:ext cx="13310752" cy="734301"/>
            <a:chOff x="0" y="0"/>
            <a:chExt cx="7366854" cy="406400"/>
          </a:xfrm>
        </p:grpSpPr>
        <p:sp>
          <p:nvSpPr>
            <p:cNvPr id="8" name="Freeform 8"/>
            <p:cNvSpPr/>
            <p:nvPr/>
          </p:nvSpPr>
          <p:spPr>
            <a:xfrm>
              <a:off x="0" y="0"/>
              <a:ext cx="7366853" cy="406400"/>
            </a:xfrm>
            <a:custGeom>
              <a:avLst/>
              <a:gdLst/>
              <a:ahLst/>
              <a:cxnLst/>
              <a:rect l="l" t="t" r="r" b="b"/>
              <a:pathLst>
                <a:path w="7366853" h="406400">
                  <a:moveTo>
                    <a:pt x="7163653" y="0"/>
                  </a:moveTo>
                  <a:cubicBezTo>
                    <a:pt x="7275878" y="0"/>
                    <a:pt x="7366853" y="90976"/>
                    <a:pt x="7366853" y="203200"/>
                  </a:cubicBezTo>
                  <a:cubicBezTo>
                    <a:pt x="7366853" y="315424"/>
                    <a:pt x="7275878" y="406400"/>
                    <a:pt x="7163653" y="406400"/>
                  </a:cubicBezTo>
                  <a:lnTo>
                    <a:pt x="203200" y="406400"/>
                  </a:lnTo>
                  <a:cubicBezTo>
                    <a:pt x="90976" y="406400"/>
                    <a:pt x="0" y="315424"/>
                    <a:pt x="0" y="203200"/>
                  </a:cubicBezTo>
                  <a:cubicBezTo>
                    <a:pt x="0" y="90976"/>
                    <a:pt x="90976" y="0"/>
                    <a:pt x="203200" y="0"/>
                  </a:cubicBezTo>
                  <a:close/>
                </a:path>
              </a:pathLst>
            </a:custGeom>
            <a:solidFill>
              <a:srgbClr val="F80000"/>
            </a:solidFill>
          </p:spPr>
          <p:txBody>
            <a:bodyPr/>
            <a:lstStyle/>
            <a:p>
              <a:endParaRPr lang="fr-TN"/>
            </a:p>
          </p:txBody>
        </p:sp>
        <p:sp>
          <p:nvSpPr>
            <p:cNvPr id="9" name="TextBox 9"/>
            <p:cNvSpPr txBox="1"/>
            <p:nvPr/>
          </p:nvSpPr>
          <p:spPr>
            <a:xfrm>
              <a:off x="0" y="-57150"/>
              <a:ext cx="7366854" cy="46355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4131384" y="10016500"/>
            <a:ext cx="10025232" cy="734301"/>
            <a:chOff x="0" y="0"/>
            <a:chExt cx="5548478" cy="406400"/>
          </a:xfrm>
        </p:grpSpPr>
        <p:sp>
          <p:nvSpPr>
            <p:cNvPr id="11" name="Freeform 11"/>
            <p:cNvSpPr/>
            <p:nvPr/>
          </p:nvSpPr>
          <p:spPr>
            <a:xfrm>
              <a:off x="0" y="0"/>
              <a:ext cx="5548478" cy="406400"/>
            </a:xfrm>
            <a:custGeom>
              <a:avLst/>
              <a:gdLst/>
              <a:ahLst/>
              <a:cxnLst/>
              <a:rect l="l" t="t" r="r" b="b"/>
              <a:pathLst>
                <a:path w="5548478" h="406400">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EDEDED"/>
            </a:solidFill>
          </p:spPr>
          <p:txBody>
            <a:bodyPr/>
            <a:lstStyle/>
            <a:p>
              <a:endParaRPr lang="fr-TN"/>
            </a:p>
          </p:txBody>
        </p:sp>
        <p:sp>
          <p:nvSpPr>
            <p:cNvPr id="12" name="TextBox 12"/>
            <p:cNvSpPr txBox="1"/>
            <p:nvPr/>
          </p:nvSpPr>
          <p:spPr>
            <a:xfrm>
              <a:off x="0" y="-57150"/>
              <a:ext cx="5548478" cy="463550"/>
            </a:xfrm>
            <a:prstGeom prst="rect">
              <a:avLst/>
            </a:prstGeom>
          </p:spPr>
          <p:txBody>
            <a:bodyPr lIns="50800" tIns="50800" rIns="50800" bIns="50800" rtlCol="0" anchor="ctr"/>
            <a:lstStyle/>
            <a:p>
              <a:pPr algn="ctr">
                <a:lnSpc>
                  <a:spcPts val="2659"/>
                </a:lnSpc>
              </a:pPr>
              <a:endParaRPr/>
            </a:p>
          </p:txBody>
        </p:sp>
      </p:grpSp>
      <p:sp>
        <p:nvSpPr>
          <p:cNvPr id="37" name="TextBox 37"/>
          <p:cNvSpPr txBox="1"/>
          <p:nvPr/>
        </p:nvSpPr>
        <p:spPr>
          <a:xfrm>
            <a:off x="12022809" y="4851384"/>
            <a:ext cx="5237698" cy="1654427"/>
          </a:xfrm>
          <a:prstGeom prst="rect">
            <a:avLst/>
          </a:prstGeom>
        </p:spPr>
        <p:txBody>
          <a:bodyPr lIns="0" tIns="0" rIns="0" bIns="0" rtlCol="0" anchor="t">
            <a:spAutoFit/>
          </a:bodyPr>
          <a:lstStyle/>
          <a:p>
            <a:pPr algn="r"/>
            <a:r>
              <a:rPr lang="ar-TN" dirty="0"/>
              <a:t>تعمل الحكومة الرواندية على تحسين الوصول إلى الإنترنت عبر جميع أنحاء البلاد. توفير الإنترنت عالي السرعة في المدارس والمؤسسات التعليمية يلعب دورًا حيويًا في تمكين عمليات التعلم الرقمي والتواصل عبر الشبكة.</a:t>
            </a:r>
          </a:p>
          <a:p>
            <a:pPr algn="r"/>
            <a:br>
              <a:rPr lang="ar-TN" sz="1600" dirty="0"/>
            </a:br>
            <a:endParaRPr lang="en-US" sz="1751" dirty="0">
              <a:solidFill>
                <a:srgbClr val="000000"/>
              </a:solidFill>
              <a:latin typeface="Poppins"/>
            </a:endParaRPr>
          </a:p>
        </p:txBody>
      </p:sp>
      <p:sp>
        <p:nvSpPr>
          <p:cNvPr id="38" name="TextBox 38"/>
          <p:cNvSpPr txBox="1"/>
          <p:nvPr/>
        </p:nvSpPr>
        <p:spPr>
          <a:xfrm>
            <a:off x="618267" y="4851384"/>
            <a:ext cx="5648131" cy="1377428"/>
          </a:xfrm>
          <a:prstGeom prst="rect">
            <a:avLst/>
          </a:prstGeom>
        </p:spPr>
        <p:txBody>
          <a:bodyPr lIns="0" tIns="0" rIns="0" bIns="0" rtlCol="0" anchor="t">
            <a:spAutoFit/>
          </a:bodyPr>
          <a:lstStyle/>
          <a:p>
            <a:pPr algn="r"/>
            <a:r>
              <a:rPr lang="ar-TN" dirty="0"/>
              <a:t>مع التقدم التكنولوجي المستمر، تم تعزيز البنية التحتية لدعم عمليات التعلم عن بُعد. هذا يتيح للطلاب الوصول إلى المحتوى التعليمي في أي وقت ومن أي مكان.</a:t>
            </a:r>
          </a:p>
          <a:p>
            <a:br>
              <a:rPr lang="ar-TN" sz="1600" dirty="0"/>
            </a:br>
            <a:endParaRPr lang="en-US" sz="1751" dirty="0">
              <a:solidFill>
                <a:srgbClr val="000000"/>
              </a:solidFill>
              <a:latin typeface="Poppins"/>
            </a:endParaRPr>
          </a:p>
        </p:txBody>
      </p:sp>
      <p:sp>
        <p:nvSpPr>
          <p:cNvPr id="39" name="TextBox 39"/>
          <p:cNvSpPr txBox="1"/>
          <p:nvPr/>
        </p:nvSpPr>
        <p:spPr>
          <a:xfrm>
            <a:off x="12082655" y="6584702"/>
            <a:ext cx="5254438" cy="1378198"/>
          </a:xfrm>
          <a:prstGeom prst="rect">
            <a:avLst/>
          </a:prstGeom>
        </p:spPr>
        <p:txBody>
          <a:bodyPr lIns="0" tIns="0" rIns="0" bIns="0" rtlCol="0" anchor="t">
            <a:spAutoFit/>
          </a:bodyPr>
          <a:lstStyle/>
          <a:p>
            <a:pPr algn="r"/>
            <a:r>
              <a:rPr lang="ar-TN" dirty="0"/>
              <a:t>يتم توفير أحدث التقنيات والأجهزة في المدارس والجامعات لضمان تجربة تعلم محسنة. كما يتم تحديث البرمجيات بانتظام لضمان توافقها مع احتياجات التعلم الحديثة.</a:t>
            </a:r>
          </a:p>
          <a:p>
            <a:pPr algn="r"/>
            <a:br>
              <a:rPr lang="ar-TN" sz="1600" dirty="0"/>
            </a:br>
            <a:endParaRPr lang="en-US" sz="1756" dirty="0">
              <a:solidFill>
                <a:srgbClr val="000000"/>
              </a:solidFill>
              <a:latin typeface="Poppins"/>
            </a:endParaRPr>
          </a:p>
        </p:txBody>
      </p:sp>
      <p:sp>
        <p:nvSpPr>
          <p:cNvPr id="40" name="TextBox 40"/>
          <p:cNvSpPr txBox="1"/>
          <p:nvPr/>
        </p:nvSpPr>
        <p:spPr>
          <a:xfrm>
            <a:off x="893670" y="6738975"/>
            <a:ext cx="5648131" cy="1069652"/>
          </a:xfrm>
          <a:prstGeom prst="rect">
            <a:avLst/>
          </a:prstGeom>
        </p:spPr>
        <p:txBody>
          <a:bodyPr lIns="0" tIns="0" rIns="0" bIns="0" rtlCol="0" anchor="t">
            <a:spAutoFit/>
          </a:bodyPr>
          <a:lstStyle/>
          <a:p>
            <a:pPr algn="r"/>
            <a:r>
              <a:rPr lang="ar-TN" dirty="0"/>
              <a:t>تم استخدام تكنولوجيا التفاعل الذكي في بعض المدارس لتحسين تفاعل الطلاب مع المحتوى التعليمي. هذه التقنيات تعزز التفاعل وتفعيل عملية التعلم.</a:t>
            </a:r>
          </a:p>
          <a:p>
            <a:br>
              <a:rPr lang="ar-TN" sz="1600" dirty="0"/>
            </a:br>
            <a:endParaRPr lang="en-US" sz="1751" dirty="0">
              <a:solidFill>
                <a:srgbClr val="000000"/>
              </a:solidFill>
              <a:latin typeface="Poppins"/>
            </a:endParaRPr>
          </a:p>
        </p:txBody>
      </p:sp>
      <p:sp>
        <p:nvSpPr>
          <p:cNvPr id="41" name="TextBox 41"/>
          <p:cNvSpPr txBox="1"/>
          <p:nvPr/>
        </p:nvSpPr>
        <p:spPr>
          <a:xfrm>
            <a:off x="11955094" y="4224030"/>
            <a:ext cx="5082607" cy="366960"/>
          </a:xfrm>
          <a:prstGeom prst="rect">
            <a:avLst/>
          </a:prstGeom>
        </p:spPr>
        <p:txBody>
          <a:bodyPr lIns="0" tIns="0" rIns="0" bIns="0" rtlCol="0" anchor="t">
            <a:spAutoFit/>
          </a:bodyPr>
          <a:lstStyle/>
          <a:p>
            <a:pPr algn="r">
              <a:lnSpc>
                <a:spcPts val="3079"/>
              </a:lnSpc>
            </a:pPr>
            <a:r>
              <a:rPr lang="ar-TN" sz="2000" b="1" dirty="0"/>
              <a:t>توفير الإنترنت عالية السرعة:</a:t>
            </a:r>
            <a:endParaRPr lang="en-US" sz="2000" spc="-81" dirty="0">
              <a:solidFill>
                <a:srgbClr val="000000"/>
              </a:solidFill>
              <a:latin typeface="Poppins Bold"/>
            </a:endParaRPr>
          </a:p>
        </p:txBody>
      </p:sp>
      <p:sp>
        <p:nvSpPr>
          <p:cNvPr id="42" name="TextBox 42"/>
          <p:cNvSpPr txBox="1"/>
          <p:nvPr/>
        </p:nvSpPr>
        <p:spPr>
          <a:xfrm>
            <a:off x="618267" y="4224030"/>
            <a:ext cx="5648131" cy="366960"/>
          </a:xfrm>
          <a:prstGeom prst="rect">
            <a:avLst/>
          </a:prstGeom>
        </p:spPr>
        <p:txBody>
          <a:bodyPr lIns="0" tIns="0" rIns="0" bIns="0" rtlCol="0" anchor="t">
            <a:spAutoFit/>
          </a:bodyPr>
          <a:lstStyle/>
          <a:p>
            <a:pPr algn="r">
              <a:lnSpc>
                <a:spcPts val="3079"/>
              </a:lnSpc>
            </a:pPr>
            <a:r>
              <a:rPr lang="ar-TN" sz="2000" b="1" dirty="0"/>
              <a:t>تطوير البنية التحتية للتعلم عن بُعد:</a:t>
            </a:r>
            <a:endParaRPr lang="en-US" sz="2000" spc="-81" dirty="0">
              <a:solidFill>
                <a:srgbClr val="000000"/>
              </a:solidFill>
              <a:latin typeface="Poppins Bold"/>
            </a:endParaRPr>
          </a:p>
        </p:txBody>
      </p:sp>
      <p:sp>
        <p:nvSpPr>
          <p:cNvPr id="43" name="TextBox 43"/>
          <p:cNvSpPr txBox="1"/>
          <p:nvPr/>
        </p:nvSpPr>
        <p:spPr>
          <a:xfrm>
            <a:off x="12160449" y="6030212"/>
            <a:ext cx="5098851" cy="360099"/>
          </a:xfrm>
          <a:prstGeom prst="rect">
            <a:avLst/>
          </a:prstGeom>
        </p:spPr>
        <p:txBody>
          <a:bodyPr lIns="0" tIns="0" rIns="0" bIns="0" rtlCol="0" anchor="t">
            <a:spAutoFit/>
          </a:bodyPr>
          <a:lstStyle/>
          <a:p>
            <a:pPr algn="r">
              <a:lnSpc>
                <a:spcPts val="3089"/>
              </a:lnSpc>
            </a:pPr>
            <a:r>
              <a:rPr lang="ar-TN" b="1" dirty="0"/>
              <a:t>تحديث الأجهزة والبرمجيات:</a:t>
            </a:r>
            <a:endParaRPr lang="en-US" sz="2733" spc="-82" dirty="0">
              <a:solidFill>
                <a:srgbClr val="000000"/>
              </a:solidFill>
              <a:latin typeface="Poppins Bold"/>
            </a:endParaRPr>
          </a:p>
        </p:txBody>
      </p:sp>
      <p:sp>
        <p:nvSpPr>
          <p:cNvPr id="44" name="TextBox 44"/>
          <p:cNvSpPr txBox="1"/>
          <p:nvPr/>
        </p:nvSpPr>
        <p:spPr>
          <a:xfrm>
            <a:off x="1196032" y="5861852"/>
            <a:ext cx="5082607" cy="366960"/>
          </a:xfrm>
          <a:prstGeom prst="rect">
            <a:avLst/>
          </a:prstGeom>
        </p:spPr>
        <p:txBody>
          <a:bodyPr lIns="0" tIns="0" rIns="0" bIns="0" rtlCol="0" anchor="t">
            <a:spAutoFit/>
          </a:bodyPr>
          <a:lstStyle/>
          <a:p>
            <a:pPr algn="r">
              <a:lnSpc>
                <a:spcPts val="3079"/>
              </a:lnSpc>
            </a:pPr>
            <a:r>
              <a:rPr lang="ar-TN" sz="2000" b="1" dirty="0"/>
              <a:t>تكنولوجيا التفاعل الذكي:</a:t>
            </a:r>
            <a:endParaRPr lang="en-US" sz="2000" spc="-81" dirty="0">
              <a:solidFill>
                <a:srgbClr val="000000"/>
              </a:solidFill>
              <a:latin typeface="Poppins Bold"/>
            </a:endParaRPr>
          </a:p>
        </p:txBody>
      </p:sp>
      <p:sp>
        <p:nvSpPr>
          <p:cNvPr id="45" name="TextBox 45"/>
          <p:cNvSpPr txBox="1"/>
          <p:nvPr/>
        </p:nvSpPr>
        <p:spPr>
          <a:xfrm>
            <a:off x="3717736" y="798910"/>
            <a:ext cx="10852529" cy="1024254"/>
          </a:xfrm>
          <a:prstGeom prst="rect">
            <a:avLst/>
          </a:prstGeom>
        </p:spPr>
        <p:txBody>
          <a:bodyPr lIns="0" tIns="0" rIns="0" bIns="0" rtlCol="0" anchor="t">
            <a:spAutoFit/>
          </a:bodyPr>
          <a:lstStyle/>
          <a:p>
            <a:pPr algn="ctr">
              <a:lnSpc>
                <a:spcPts val="7909"/>
              </a:lnSpc>
            </a:pPr>
            <a:r>
              <a:rPr lang="ar-TN" sz="7200" b="1" i="0" dirty="0">
                <a:effectLst/>
                <a:latin typeface="Söhne"/>
              </a:rPr>
              <a:t>البنية التحتية التكنولوجية في رواندا</a:t>
            </a:r>
            <a:endParaRPr lang="en-US" sz="6999" spc="-209" dirty="0">
              <a:solidFill>
                <a:srgbClr val="C90100"/>
              </a:solidFill>
              <a:latin typeface="Promethean Bold Bold"/>
            </a:endParaRPr>
          </a:p>
        </p:txBody>
      </p:sp>
      <p:sp>
        <p:nvSpPr>
          <p:cNvPr id="46" name="TextBox 46"/>
          <p:cNvSpPr txBox="1"/>
          <p:nvPr/>
        </p:nvSpPr>
        <p:spPr>
          <a:xfrm>
            <a:off x="1028700" y="2768627"/>
            <a:ext cx="16230600" cy="800732"/>
          </a:xfrm>
          <a:prstGeom prst="rect">
            <a:avLst/>
          </a:prstGeom>
        </p:spPr>
        <p:txBody>
          <a:bodyPr lIns="0" tIns="0" rIns="0" bIns="0" rtlCol="0" anchor="t">
            <a:spAutoFit/>
          </a:bodyPr>
          <a:lstStyle/>
          <a:p>
            <a:pPr algn="r">
              <a:lnSpc>
                <a:spcPts val="3249"/>
              </a:lnSpc>
            </a:pPr>
            <a:r>
              <a:rPr lang="ar-TN" sz="2400" dirty="0"/>
              <a:t>تكمن أحد أهم عناصر تحسين نظام تعليم تكنولوجيا المعلومات والاتصالات في رواندا في تطوير البنية التحتية التكنولوجية. تمثل هذه البنية الأساس الذي يساهم في تقديم وتوفير الخدمات التعليمية بشكل فعّال. </a:t>
            </a:r>
            <a:endParaRPr lang="en-US" sz="2400" dirty="0">
              <a:solidFill>
                <a:srgbClr val="000000"/>
              </a:solidFill>
              <a:latin typeface="Poppins"/>
            </a:endParaRPr>
          </a:p>
        </p:txBody>
      </p:sp>
      <p:sp>
        <p:nvSpPr>
          <p:cNvPr id="47" name="TextBox 44">
            <a:extLst>
              <a:ext uri="{FF2B5EF4-FFF2-40B4-BE49-F238E27FC236}">
                <a16:creationId xmlns:a16="http://schemas.microsoft.com/office/drawing/2014/main" id="{6BED0846-DDD1-21CA-18F6-4FBA063D5F26}"/>
              </a:ext>
            </a:extLst>
          </p:cNvPr>
          <p:cNvSpPr txBox="1"/>
          <p:nvPr/>
        </p:nvSpPr>
        <p:spPr>
          <a:xfrm>
            <a:off x="12100354" y="7691236"/>
            <a:ext cx="5082607" cy="366960"/>
          </a:xfrm>
          <a:prstGeom prst="rect">
            <a:avLst/>
          </a:prstGeom>
        </p:spPr>
        <p:txBody>
          <a:bodyPr lIns="0" tIns="0" rIns="0" bIns="0" rtlCol="0" anchor="t">
            <a:spAutoFit/>
          </a:bodyPr>
          <a:lstStyle/>
          <a:p>
            <a:pPr algn="r">
              <a:lnSpc>
                <a:spcPts val="3079"/>
              </a:lnSpc>
            </a:pPr>
            <a:r>
              <a:rPr lang="ar-TN" sz="2000" b="1" i="0" dirty="0">
                <a:effectLst/>
                <a:latin typeface="Söhne"/>
              </a:rPr>
              <a:t>الأمان الرقمي وحماية البيانات:</a:t>
            </a:r>
            <a:endParaRPr lang="en-US" sz="2000" spc="-81" dirty="0">
              <a:solidFill>
                <a:srgbClr val="000000"/>
              </a:solidFill>
              <a:latin typeface="Poppins Bold"/>
            </a:endParaRPr>
          </a:p>
        </p:txBody>
      </p:sp>
      <p:sp>
        <p:nvSpPr>
          <p:cNvPr id="48" name="TextBox 40">
            <a:extLst>
              <a:ext uri="{FF2B5EF4-FFF2-40B4-BE49-F238E27FC236}">
                <a16:creationId xmlns:a16="http://schemas.microsoft.com/office/drawing/2014/main" id="{312434C7-E581-077F-2732-C9D08FD99B50}"/>
              </a:ext>
            </a:extLst>
          </p:cNvPr>
          <p:cNvSpPr txBox="1"/>
          <p:nvPr/>
        </p:nvSpPr>
        <p:spPr>
          <a:xfrm>
            <a:off x="11706891" y="8323525"/>
            <a:ext cx="5648131" cy="546432"/>
          </a:xfrm>
          <a:prstGeom prst="rect">
            <a:avLst/>
          </a:prstGeom>
        </p:spPr>
        <p:txBody>
          <a:bodyPr wrap="square" lIns="0" tIns="0" rIns="0" bIns="0" rtlCol="0" anchor="t">
            <a:spAutoFit/>
          </a:bodyPr>
          <a:lstStyle/>
          <a:p>
            <a:pPr algn="r"/>
            <a:br>
              <a:rPr lang="ar-TN" dirty="0"/>
            </a:br>
            <a:endParaRPr lang="en-US" sz="1751" dirty="0">
              <a:latin typeface="Poppins"/>
            </a:endParaRPr>
          </a:p>
        </p:txBody>
      </p:sp>
      <p:sp>
        <p:nvSpPr>
          <p:cNvPr id="51" name="TextBox 40">
            <a:extLst>
              <a:ext uri="{FF2B5EF4-FFF2-40B4-BE49-F238E27FC236}">
                <a16:creationId xmlns:a16="http://schemas.microsoft.com/office/drawing/2014/main" id="{602A2823-F163-3402-9966-595404ACED6A}"/>
              </a:ext>
            </a:extLst>
          </p:cNvPr>
          <p:cNvSpPr txBox="1"/>
          <p:nvPr/>
        </p:nvSpPr>
        <p:spPr>
          <a:xfrm>
            <a:off x="11611169" y="8178709"/>
            <a:ext cx="5648131" cy="1107996"/>
          </a:xfrm>
          <a:prstGeom prst="rect">
            <a:avLst/>
          </a:prstGeom>
        </p:spPr>
        <p:txBody>
          <a:bodyPr lIns="0" tIns="0" rIns="0" bIns="0" rtlCol="0" anchor="t">
            <a:spAutoFit/>
          </a:bodyPr>
          <a:lstStyle/>
          <a:p>
            <a:pPr algn="r"/>
            <a:r>
              <a:rPr lang="ar-TN" dirty="0"/>
              <a:t>الأمان الرقمي وحماية البيانات: توجد جهود كبيرة لتحسين مستوى الأمان الرقمي في النظام التعليمي، بما في ذلك حماية البيانات الشخصية للطلاب والمعلمين.</a:t>
            </a:r>
          </a:p>
          <a:p>
            <a:pPr algn="r"/>
            <a:endParaRPr lang="ar-T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TextBox 2"/>
          <p:cNvSpPr txBox="1"/>
          <p:nvPr/>
        </p:nvSpPr>
        <p:spPr>
          <a:xfrm>
            <a:off x="3717734" y="33931"/>
            <a:ext cx="10852529" cy="1877117"/>
          </a:xfrm>
          <a:prstGeom prst="rect">
            <a:avLst/>
          </a:prstGeom>
        </p:spPr>
        <p:txBody>
          <a:bodyPr lIns="0" tIns="0" rIns="0" bIns="0" rtlCol="0" anchor="t">
            <a:spAutoFit/>
          </a:bodyPr>
          <a:lstStyle/>
          <a:p>
            <a:pPr algn="ctr">
              <a:lnSpc>
                <a:spcPts val="7909"/>
              </a:lnSpc>
            </a:pPr>
            <a:r>
              <a:rPr lang="ar-TN" sz="4000" b="1" dirty="0"/>
              <a:t>النتائج والإنجازات</a:t>
            </a:r>
            <a:br>
              <a:rPr lang="ar-TN" sz="4000" b="1" dirty="0"/>
            </a:br>
            <a:endParaRPr lang="en-US" sz="4000" b="1" spc="-209" dirty="0">
              <a:solidFill>
                <a:srgbClr val="C90100"/>
              </a:solidFill>
              <a:latin typeface="Promethean Bold Bold"/>
            </a:endParaRPr>
          </a:p>
        </p:txBody>
      </p:sp>
      <p:sp>
        <p:nvSpPr>
          <p:cNvPr id="3" name="Freeform 3"/>
          <p:cNvSpPr/>
          <p:nvPr/>
        </p:nvSpPr>
        <p:spPr>
          <a:xfrm rot="-10602057">
            <a:off x="12407590" y="-1133853"/>
            <a:ext cx="6240735" cy="2176456"/>
          </a:xfrm>
          <a:custGeom>
            <a:avLst/>
            <a:gdLst/>
            <a:ahLst/>
            <a:cxnLst/>
            <a:rect l="l" t="t" r="r" b="b"/>
            <a:pathLst>
              <a:path w="6240735" h="2176456">
                <a:moveTo>
                  <a:pt x="0" y="0"/>
                </a:moveTo>
                <a:lnTo>
                  <a:pt x="6240735" y="0"/>
                </a:lnTo>
                <a:lnTo>
                  <a:pt x="6240735" y="2176457"/>
                </a:lnTo>
                <a:lnTo>
                  <a:pt x="0" y="21764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TN"/>
          </a:p>
        </p:txBody>
      </p:sp>
      <p:sp>
        <p:nvSpPr>
          <p:cNvPr id="4" name="Freeform 4"/>
          <p:cNvSpPr/>
          <p:nvPr/>
        </p:nvSpPr>
        <p:spPr>
          <a:xfrm rot="-201626" flipV="1">
            <a:off x="-440482" y="-1192452"/>
            <a:ext cx="6576787" cy="2293655"/>
          </a:xfrm>
          <a:custGeom>
            <a:avLst/>
            <a:gdLst/>
            <a:ahLst/>
            <a:cxnLst/>
            <a:rect l="l" t="t" r="r" b="b"/>
            <a:pathLst>
              <a:path w="6576787" h="2293655">
                <a:moveTo>
                  <a:pt x="0" y="2293655"/>
                </a:moveTo>
                <a:lnTo>
                  <a:pt x="6576787" y="2293655"/>
                </a:lnTo>
                <a:lnTo>
                  <a:pt x="6576787" y="0"/>
                </a:lnTo>
                <a:lnTo>
                  <a:pt x="0" y="0"/>
                </a:lnTo>
                <a:lnTo>
                  <a:pt x="0" y="229365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TN"/>
          </a:p>
        </p:txBody>
      </p:sp>
      <p:grpSp>
        <p:nvGrpSpPr>
          <p:cNvPr id="10" name="Group 10"/>
          <p:cNvGrpSpPr/>
          <p:nvPr/>
        </p:nvGrpSpPr>
        <p:grpSpPr>
          <a:xfrm>
            <a:off x="-1342907" y="10016500"/>
            <a:ext cx="20973813" cy="734301"/>
            <a:chOff x="0" y="0"/>
            <a:chExt cx="11607985" cy="406400"/>
          </a:xfrm>
        </p:grpSpPr>
        <p:sp>
          <p:nvSpPr>
            <p:cNvPr id="11" name="Freeform 11"/>
            <p:cNvSpPr/>
            <p:nvPr/>
          </p:nvSpPr>
          <p:spPr>
            <a:xfrm>
              <a:off x="0" y="0"/>
              <a:ext cx="11607985" cy="406400"/>
            </a:xfrm>
            <a:custGeom>
              <a:avLst/>
              <a:gdLst/>
              <a:ahLst/>
              <a:cxnLst/>
              <a:rect l="l" t="t" r="r" b="b"/>
              <a:pathLst>
                <a:path w="11607985" h="406400">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000000"/>
            </a:solidFill>
          </p:spPr>
          <p:txBody>
            <a:bodyPr/>
            <a:lstStyle/>
            <a:p>
              <a:endParaRPr lang="fr-TN"/>
            </a:p>
          </p:txBody>
        </p:sp>
        <p:sp>
          <p:nvSpPr>
            <p:cNvPr id="12" name="TextBox 12"/>
            <p:cNvSpPr txBox="1"/>
            <p:nvPr/>
          </p:nvSpPr>
          <p:spPr>
            <a:xfrm>
              <a:off x="0" y="-57150"/>
              <a:ext cx="11607985" cy="46355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2488624" y="10016500"/>
            <a:ext cx="13310752" cy="734301"/>
            <a:chOff x="0" y="0"/>
            <a:chExt cx="7366854" cy="406400"/>
          </a:xfrm>
        </p:grpSpPr>
        <p:sp>
          <p:nvSpPr>
            <p:cNvPr id="14" name="Freeform 14"/>
            <p:cNvSpPr/>
            <p:nvPr/>
          </p:nvSpPr>
          <p:spPr>
            <a:xfrm>
              <a:off x="0" y="0"/>
              <a:ext cx="7366853" cy="406400"/>
            </a:xfrm>
            <a:custGeom>
              <a:avLst/>
              <a:gdLst/>
              <a:ahLst/>
              <a:cxnLst/>
              <a:rect l="l" t="t" r="r" b="b"/>
              <a:pathLst>
                <a:path w="7366853" h="406400">
                  <a:moveTo>
                    <a:pt x="7163653" y="0"/>
                  </a:moveTo>
                  <a:cubicBezTo>
                    <a:pt x="7275878" y="0"/>
                    <a:pt x="7366853" y="90976"/>
                    <a:pt x="7366853" y="203200"/>
                  </a:cubicBezTo>
                  <a:cubicBezTo>
                    <a:pt x="7366853" y="315424"/>
                    <a:pt x="7275878" y="406400"/>
                    <a:pt x="7163653" y="406400"/>
                  </a:cubicBezTo>
                  <a:lnTo>
                    <a:pt x="203200" y="406400"/>
                  </a:lnTo>
                  <a:cubicBezTo>
                    <a:pt x="90976" y="406400"/>
                    <a:pt x="0" y="315424"/>
                    <a:pt x="0" y="203200"/>
                  </a:cubicBezTo>
                  <a:cubicBezTo>
                    <a:pt x="0" y="90976"/>
                    <a:pt x="90976" y="0"/>
                    <a:pt x="203200" y="0"/>
                  </a:cubicBezTo>
                  <a:close/>
                </a:path>
              </a:pathLst>
            </a:custGeom>
            <a:solidFill>
              <a:srgbClr val="F80000"/>
            </a:solidFill>
          </p:spPr>
          <p:txBody>
            <a:bodyPr/>
            <a:lstStyle/>
            <a:p>
              <a:endParaRPr lang="fr-TN"/>
            </a:p>
          </p:txBody>
        </p:sp>
        <p:sp>
          <p:nvSpPr>
            <p:cNvPr id="15" name="TextBox 15"/>
            <p:cNvSpPr txBox="1"/>
            <p:nvPr/>
          </p:nvSpPr>
          <p:spPr>
            <a:xfrm>
              <a:off x="0" y="-57150"/>
              <a:ext cx="7366854" cy="46355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4131384" y="10016500"/>
            <a:ext cx="10025232" cy="734301"/>
            <a:chOff x="0" y="0"/>
            <a:chExt cx="5548478" cy="406400"/>
          </a:xfrm>
        </p:grpSpPr>
        <p:sp>
          <p:nvSpPr>
            <p:cNvPr id="17" name="Freeform 17"/>
            <p:cNvSpPr/>
            <p:nvPr/>
          </p:nvSpPr>
          <p:spPr>
            <a:xfrm>
              <a:off x="0" y="0"/>
              <a:ext cx="5548478" cy="406400"/>
            </a:xfrm>
            <a:custGeom>
              <a:avLst/>
              <a:gdLst/>
              <a:ahLst/>
              <a:cxnLst/>
              <a:rect l="l" t="t" r="r" b="b"/>
              <a:pathLst>
                <a:path w="5548478" h="406400">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8F8F8F"/>
            </a:solidFill>
          </p:spPr>
          <p:txBody>
            <a:bodyPr/>
            <a:lstStyle/>
            <a:p>
              <a:endParaRPr lang="fr-TN"/>
            </a:p>
          </p:txBody>
        </p:sp>
        <p:sp>
          <p:nvSpPr>
            <p:cNvPr id="18" name="TextBox 18"/>
            <p:cNvSpPr txBox="1"/>
            <p:nvPr/>
          </p:nvSpPr>
          <p:spPr>
            <a:xfrm>
              <a:off x="0" y="-57150"/>
              <a:ext cx="5548478" cy="463550"/>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913245" y="966952"/>
            <a:ext cx="14886129" cy="8556188"/>
          </a:xfrm>
          <a:prstGeom prst="rect">
            <a:avLst/>
          </a:prstGeom>
        </p:spPr>
        <p:txBody>
          <a:bodyPr wrap="square" lIns="0" tIns="0" rIns="0" bIns="0" rtlCol="0" anchor="t">
            <a:spAutoFit/>
          </a:bodyPr>
          <a:lstStyle/>
          <a:p>
            <a:pPr algn="r"/>
            <a:r>
              <a:rPr lang="ar-TN" sz="2800" b="1" dirty="0">
                <a:solidFill>
                  <a:srgbClr val="FF0000"/>
                </a:solidFill>
              </a:rPr>
              <a:t>تحسين أداء الطلاب:</a:t>
            </a:r>
          </a:p>
          <a:p>
            <a:pPr algn="r"/>
            <a:endParaRPr lang="fr-FR" sz="2800" b="1" dirty="0">
              <a:solidFill>
                <a:srgbClr val="FF0000"/>
              </a:solidFill>
            </a:endParaRPr>
          </a:p>
          <a:p>
            <a:pPr algn="r"/>
            <a:r>
              <a:rPr lang="ar-TN" sz="2000" dirty="0"/>
              <a:t> شهدت الطلاب تطورًا في أدائهم الأكاديمي بفضل تكامل تكنولوجيا المعلومات والاتصالات في العملية التعليمية. زادت مهاراتهم في التفكير النقدي وحل المشكلات.</a:t>
            </a:r>
          </a:p>
          <a:p>
            <a:pPr algn="r"/>
            <a:endParaRPr lang="ar-TN" sz="2000" dirty="0"/>
          </a:p>
          <a:p>
            <a:pPr algn="r"/>
            <a:r>
              <a:rPr lang="ar-TN" sz="2800" b="1" dirty="0">
                <a:solidFill>
                  <a:srgbClr val="FF0000"/>
                </a:solidFill>
              </a:rPr>
              <a:t>زيادة معدلات التحاق الطلاب:</a:t>
            </a:r>
          </a:p>
          <a:p>
            <a:pPr algn="r"/>
            <a:endParaRPr lang="fr-FR" sz="2800" b="1" dirty="0">
              <a:solidFill>
                <a:srgbClr val="FF0000"/>
              </a:solidFill>
            </a:endParaRPr>
          </a:p>
          <a:p>
            <a:pPr algn="r"/>
            <a:r>
              <a:rPr lang="ar-TN" sz="2000" dirty="0"/>
              <a:t> ساهمت البرامج التعليمية المحسّنة في جذب المزيد من الطلاب للاستفادة من تعلم تكنولوجيا المعلومات والاتصالات، مما أدى إلى زيادة في معدلات التحاق الطلاب بالمدارس والجامعات.</a:t>
            </a:r>
          </a:p>
          <a:p>
            <a:pPr algn="r"/>
            <a:endParaRPr lang="ar-TN" sz="2000" dirty="0"/>
          </a:p>
          <a:p>
            <a:pPr algn="r"/>
            <a:r>
              <a:rPr lang="ar-TN" sz="2800" b="1" dirty="0">
                <a:solidFill>
                  <a:srgbClr val="FF0000"/>
                </a:solidFill>
              </a:rPr>
              <a:t>تطور مهارات المعلمين:</a:t>
            </a:r>
          </a:p>
          <a:p>
            <a:pPr algn="r"/>
            <a:endParaRPr lang="fr-FR" sz="2800" b="1" dirty="0">
              <a:solidFill>
                <a:srgbClr val="FF0000"/>
              </a:solidFill>
            </a:endParaRPr>
          </a:p>
          <a:p>
            <a:pPr algn="r"/>
            <a:r>
              <a:rPr lang="ar-TN" sz="2000" dirty="0"/>
              <a:t> استفاد المعلمون من برامج التدريب في تكنولوجيا المعلومات والاتصالات، مما أدى إلى تطوير مهاراتهم وزيادة قدرتهم على توجيه الطلاب في استخدام التكنولوجيا بشكل فعال.</a:t>
            </a:r>
          </a:p>
          <a:p>
            <a:pPr algn="r"/>
            <a:endParaRPr lang="ar-TN" sz="2000" dirty="0"/>
          </a:p>
          <a:p>
            <a:pPr algn="r"/>
            <a:r>
              <a:rPr lang="ar-TN" sz="2800" b="1" dirty="0">
                <a:solidFill>
                  <a:srgbClr val="FF0000"/>
                </a:solidFill>
              </a:rPr>
              <a:t>زيادة في مشاركة المجتمع:</a:t>
            </a:r>
          </a:p>
          <a:p>
            <a:pPr algn="r"/>
            <a:endParaRPr lang="fr-FR" sz="2800" b="1" dirty="0">
              <a:solidFill>
                <a:srgbClr val="FF0000"/>
              </a:solidFill>
            </a:endParaRPr>
          </a:p>
          <a:p>
            <a:pPr algn="r"/>
            <a:r>
              <a:rPr lang="ar-TN" sz="2000" dirty="0"/>
              <a:t> شجعت الجهود على توسيع استخدام تكنولوجيا المعلومات والاتصالات على مستوى المجتمع، مما أدى إلى تحسين التفاعل والمشاركة الاجتماعية.</a:t>
            </a:r>
          </a:p>
          <a:p>
            <a:pPr algn="r"/>
            <a:endParaRPr lang="ar-TN" sz="2000" dirty="0"/>
          </a:p>
          <a:p>
            <a:pPr algn="r"/>
            <a:r>
              <a:rPr lang="ar-TN" sz="2800" b="1" dirty="0">
                <a:solidFill>
                  <a:srgbClr val="FF0000"/>
                </a:solidFill>
              </a:rPr>
              <a:t>ابتكار وزيادة الأعمال التكنولوجية : </a:t>
            </a:r>
          </a:p>
          <a:p>
            <a:pPr algn="r"/>
            <a:endParaRPr lang="fr-FR" sz="2800" dirty="0">
              <a:solidFill>
                <a:srgbClr val="FF0000"/>
              </a:solidFill>
            </a:endParaRPr>
          </a:p>
          <a:p>
            <a:pPr algn="r"/>
            <a:r>
              <a:rPr lang="ar-TN" sz="2000" dirty="0"/>
              <a:t>شهدت رواندا نموًا في مجال الابتكار وريادة الأعمال التكنولوجية، حيث استفاد الشباب من الفرص المتاحة لتطبيق مهاراتهم وأفكارهم الإبداعية.</a:t>
            </a:r>
          </a:p>
          <a:p>
            <a:pPr algn="r"/>
            <a:endParaRPr lang="ar-TN" sz="2000" dirty="0"/>
          </a:p>
          <a:p>
            <a:pPr algn="r"/>
            <a:r>
              <a:rPr lang="ar-TN" sz="2800" b="1" dirty="0">
                <a:solidFill>
                  <a:srgbClr val="FF0000"/>
                </a:solidFill>
              </a:rPr>
              <a:t>تحقيق تكامل التكنولوجيا في البنية التحتية:</a:t>
            </a:r>
          </a:p>
          <a:p>
            <a:pPr algn="r"/>
            <a:endParaRPr lang="fr-FR" sz="2800" b="1" dirty="0">
              <a:solidFill>
                <a:srgbClr val="FF0000"/>
              </a:solidFill>
            </a:endParaRPr>
          </a:p>
          <a:p>
            <a:pPr algn="r"/>
            <a:r>
              <a:rPr lang="ar-TN" sz="2000" dirty="0"/>
              <a:t> شهدت البنية التحتية التكنولوجية في المؤسسات التعليمية تطورًا يعزز تكامل التكنولوجيا ويسهم في تحقيق تجربة تعلم متقدمة.</a:t>
            </a:r>
          </a:p>
        </p:txBody>
      </p:sp>
      <p:grpSp>
        <p:nvGrpSpPr>
          <p:cNvPr id="45" name="Group 5">
            <a:extLst>
              <a:ext uri="{FF2B5EF4-FFF2-40B4-BE49-F238E27FC236}">
                <a16:creationId xmlns:a16="http://schemas.microsoft.com/office/drawing/2014/main" id="{0B6CB8F4-C993-AEE9-20A6-E7B792B2DDA5}"/>
              </a:ext>
            </a:extLst>
          </p:cNvPr>
          <p:cNvGrpSpPr/>
          <p:nvPr/>
        </p:nvGrpSpPr>
        <p:grpSpPr>
          <a:xfrm>
            <a:off x="16187619" y="1055071"/>
            <a:ext cx="855977" cy="855977"/>
            <a:chOff x="0" y="0"/>
            <a:chExt cx="1141303" cy="1141303"/>
          </a:xfrm>
        </p:grpSpPr>
        <p:sp>
          <p:nvSpPr>
            <p:cNvPr id="46" name="Freeform 6">
              <a:extLst>
                <a:ext uri="{FF2B5EF4-FFF2-40B4-BE49-F238E27FC236}">
                  <a16:creationId xmlns:a16="http://schemas.microsoft.com/office/drawing/2014/main" id="{367AD7A0-1493-E5FF-ED4A-DBFBF722B734}"/>
                </a:ext>
              </a:extLst>
            </p:cNvPr>
            <p:cNvSpPr/>
            <p:nvPr/>
          </p:nvSpPr>
          <p:spPr>
            <a:xfrm>
              <a:off x="0" y="0"/>
              <a:ext cx="1141303" cy="1141303"/>
            </a:xfrm>
            <a:custGeom>
              <a:avLst/>
              <a:gdLst/>
              <a:ahLst/>
              <a:cxnLst/>
              <a:rect l="l" t="t" r="r" b="b"/>
              <a:pathLst>
                <a:path w="1141303" h="1141303">
                  <a:moveTo>
                    <a:pt x="0" y="0"/>
                  </a:moveTo>
                  <a:lnTo>
                    <a:pt x="1141303" y="0"/>
                  </a:lnTo>
                  <a:lnTo>
                    <a:pt x="1141303" y="1141303"/>
                  </a:lnTo>
                  <a:lnTo>
                    <a:pt x="0" y="11413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TN"/>
            </a:p>
          </p:txBody>
        </p:sp>
        <p:sp>
          <p:nvSpPr>
            <p:cNvPr id="47" name="Freeform 7">
              <a:extLst>
                <a:ext uri="{FF2B5EF4-FFF2-40B4-BE49-F238E27FC236}">
                  <a16:creationId xmlns:a16="http://schemas.microsoft.com/office/drawing/2014/main" id="{E7E0A49A-E917-3898-D08F-93EEC4446949}"/>
                </a:ext>
              </a:extLst>
            </p:cNvPr>
            <p:cNvSpPr/>
            <p:nvPr/>
          </p:nvSpPr>
          <p:spPr>
            <a:xfrm>
              <a:off x="86072" y="86072"/>
              <a:ext cx="969159" cy="969159"/>
            </a:xfrm>
            <a:custGeom>
              <a:avLst/>
              <a:gdLst/>
              <a:ahLst/>
              <a:cxnLst/>
              <a:rect l="l" t="t" r="r" b="b"/>
              <a:pathLst>
                <a:path w="969159" h="969159">
                  <a:moveTo>
                    <a:pt x="0" y="0"/>
                  </a:moveTo>
                  <a:lnTo>
                    <a:pt x="969159" y="0"/>
                  </a:lnTo>
                  <a:lnTo>
                    <a:pt x="969159" y="969159"/>
                  </a:lnTo>
                  <a:lnTo>
                    <a:pt x="0" y="96915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TN"/>
            </a:p>
          </p:txBody>
        </p:sp>
        <p:sp>
          <p:nvSpPr>
            <p:cNvPr id="48" name="Freeform 8">
              <a:extLst>
                <a:ext uri="{FF2B5EF4-FFF2-40B4-BE49-F238E27FC236}">
                  <a16:creationId xmlns:a16="http://schemas.microsoft.com/office/drawing/2014/main" id="{C71777C6-1B11-C48B-B354-1442DD7B6B90}"/>
                </a:ext>
              </a:extLst>
            </p:cNvPr>
            <p:cNvSpPr/>
            <p:nvPr/>
          </p:nvSpPr>
          <p:spPr>
            <a:xfrm>
              <a:off x="136323" y="136323"/>
              <a:ext cx="868656" cy="868656"/>
            </a:xfrm>
            <a:custGeom>
              <a:avLst/>
              <a:gdLst/>
              <a:ahLst/>
              <a:cxnLst/>
              <a:rect l="l" t="t" r="r" b="b"/>
              <a:pathLst>
                <a:path w="868656" h="868656">
                  <a:moveTo>
                    <a:pt x="0" y="0"/>
                  </a:moveTo>
                  <a:lnTo>
                    <a:pt x="868656" y="0"/>
                  </a:lnTo>
                  <a:lnTo>
                    <a:pt x="868656" y="868656"/>
                  </a:lnTo>
                  <a:lnTo>
                    <a:pt x="0" y="86865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fr-TN"/>
            </a:p>
          </p:txBody>
        </p:sp>
      </p:grpSp>
      <p:grpSp>
        <p:nvGrpSpPr>
          <p:cNvPr id="50" name="Group 20">
            <a:extLst>
              <a:ext uri="{FF2B5EF4-FFF2-40B4-BE49-F238E27FC236}">
                <a16:creationId xmlns:a16="http://schemas.microsoft.com/office/drawing/2014/main" id="{D6DF13EA-55FE-F7F7-1E80-E80E286D1D8F}"/>
              </a:ext>
            </a:extLst>
          </p:cNvPr>
          <p:cNvGrpSpPr/>
          <p:nvPr/>
        </p:nvGrpSpPr>
        <p:grpSpPr>
          <a:xfrm>
            <a:off x="16187619" y="2617537"/>
            <a:ext cx="855977" cy="855977"/>
            <a:chOff x="0" y="0"/>
            <a:chExt cx="1141303" cy="1141303"/>
          </a:xfrm>
        </p:grpSpPr>
        <p:sp>
          <p:nvSpPr>
            <p:cNvPr id="51" name="Freeform 21">
              <a:extLst>
                <a:ext uri="{FF2B5EF4-FFF2-40B4-BE49-F238E27FC236}">
                  <a16:creationId xmlns:a16="http://schemas.microsoft.com/office/drawing/2014/main" id="{627D3358-D653-EB72-B9B4-D937C44CDAC2}"/>
                </a:ext>
              </a:extLst>
            </p:cNvPr>
            <p:cNvSpPr/>
            <p:nvPr/>
          </p:nvSpPr>
          <p:spPr>
            <a:xfrm>
              <a:off x="0" y="0"/>
              <a:ext cx="1141303" cy="1141303"/>
            </a:xfrm>
            <a:custGeom>
              <a:avLst/>
              <a:gdLst/>
              <a:ahLst/>
              <a:cxnLst/>
              <a:rect l="l" t="t" r="r" b="b"/>
              <a:pathLst>
                <a:path w="1141303" h="1141303">
                  <a:moveTo>
                    <a:pt x="0" y="0"/>
                  </a:moveTo>
                  <a:lnTo>
                    <a:pt x="1141303" y="0"/>
                  </a:lnTo>
                  <a:lnTo>
                    <a:pt x="1141303" y="1141303"/>
                  </a:lnTo>
                  <a:lnTo>
                    <a:pt x="0" y="11413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TN"/>
            </a:p>
          </p:txBody>
        </p:sp>
        <p:sp>
          <p:nvSpPr>
            <p:cNvPr id="52" name="Freeform 22">
              <a:extLst>
                <a:ext uri="{FF2B5EF4-FFF2-40B4-BE49-F238E27FC236}">
                  <a16:creationId xmlns:a16="http://schemas.microsoft.com/office/drawing/2014/main" id="{8D6AC7A7-E51A-C046-E901-9F69AD4C8905}"/>
                </a:ext>
              </a:extLst>
            </p:cNvPr>
            <p:cNvSpPr/>
            <p:nvPr/>
          </p:nvSpPr>
          <p:spPr>
            <a:xfrm>
              <a:off x="86072" y="86072"/>
              <a:ext cx="969159" cy="969159"/>
            </a:xfrm>
            <a:custGeom>
              <a:avLst/>
              <a:gdLst/>
              <a:ahLst/>
              <a:cxnLst/>
              <a:rect l="l" t="t" r="r" b="b"/>
              <a:pathLst>
                <a:path w="969159" h="969159">
                  <a:moveTo>
                    <a:pt x="0" y="0"/>
                  </a:moveTo>
                  <a:lnTo>
                    <a:pt x="969159" y="0"/>
                  </a:lnTo>
                  <a:lnTo>
                    <a:pt x="969159" y="969159"/>
                  </a:lnTo>
                  <a:lnTo>
                    <a:pt x="0" y="96915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TN"/>
            </a:p>
          </p:txBody>
        </p:sp>
        <p:sp>
          <p:nvSpPr>
            <p:cNvPr id="53" name="Freeform 23">
              <a:extLst>
                <a:ext uri="{FF2B5EF4-FFF2-40B4-BE49-F238E27FC236}">
                  <a16:creationId xmlns:a16="http://schemas.microsoft.com/office/drawing/2014/main" id="{165DF145-F56C-0F4A-FA38-67C9A5D16EAB}"/>
                </a:ext>
              </a:extLst>
            </p:cNvPr>
            <p:cNvSpPr/>
            <p:nvPr/>
          </p:nvSpPr>
          <p:spPr>
            <a:xfrm>
              <a:off x="136323" y="136323"/>
              <a:ext cx="868656" cy="868656"/>
            </a:xfrm>
            <a:custGeom>
              <a:avLst/>
              <a:gdLst/>
              <a:ahLst/>
              <a:cxnLst/>
              <a:rect l="l" t="t" r="r" b="b"/>
              <a:pathLst>
                <a:path w="868656" h="868656">
                  <a:moveTo>
                    <a:pt x="0" y="0"/>
                  </a:moveTo>
                  <a:lnTo>
                    <a:pt x="868656" y="0"/>
                  </a:lnTo>
                  <a:lnTo>
                    <a:pt x="868656" y="868656"/>
                  </a:lnTo>
                  <a:lnTo>
                    <a:pt x="0" y="86865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fr-TN"/>
            </a:p>
          </p:txBody>
        </p:sp>
      </p:grpSp>
      <p:grpSp>
        <p:nvGrpSpPr>
          <p:cNvPr id="55" name="Group 25">
            <a:extLst>
              <a:ext uri="{FF2B5EF4-FFF2-40B4-BE49-F238E27FC236}">
                <a16:creationId xmlns:a16="http://schemas.microsoft.com/office/drawing/2014/main" id="{05748CFB-8D72-8813-ADF9-89A079C6BE30}"/>
              </a:ext>
            </a:extLst>
          </p:cNvPr>
          <p:cNvGrpSpPr/>
          <p:nvPr/>
        </p:nvGrpSpPr>
        <p:grpSpPr>
          <a:xfrm>
            <a:off x="16187619" y="4064574"/>
            <a:ext cx="855977" cy="855977"/>
            <a:chOff x="0" y="0"/>
            <a:chExt cx="1141303" cy="1141303"/>
          </a:xfrm>
        </p:grpSpPr>
        <p:sp>
          <p:nvSpPr>
            <p:cNvPr id="56" name="Freeform 26">
              <a:extLst>
                <a:ext uri="{FF2B5EF4-FFF2-40B4-BE49-F238E27FC236}">
                  <a16:creationId xmlns:a16="http://schemas.microsoft.com/office/drawing/2014/main" id="{450669DE-19BA-2DBD-6AFB-FBE241420142}"/>
                </a:ext>
              </a:extLst>
            </p:cNvPr>
            <p:cNvSpPr/>
            <p:nvPr/>
          </p:nvSpPr>
          <p:spPr>
            <a:xfrm>
              <a:off x="0" y="0"/>
              <a:ext cx="1141303" cy="1141303"/>
            </a:xfrm>
            <a:custGeom>
              <a:avLst/>
              <a:gdLst/>
              <a:ahLst/>
              <a:cxnLst/>
              <a:rect l="l" t="t" r="r" b="b"/>
              <a:pathLst>
                <a:path w="1141303" h="1141303">
                  <a:moveTo>
                    <a:pt x="0" y="0"/>
                  </a:moveTo>
                  <a:lnTo>
                    <a:pt x="1141303" y="0"/>
                  </a:lnTo>
                  <a:lnTo>
                    <a:pt x="1141303" y="1141303"/>
                  </a:lnTo>
                  <a:lnTo>
                    <a:pt x="0" y="11413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TN"/>
            </a:p>
          </p:txBody>
        </p:sp>
        <p:sp>
          <p:nvSpPr>
            <p:cNvPr id="57" name="Freeform 27">
              <a:extLst>
                <a:ext uri="{FF2B5EF4-FFF2-40B4-BE49-F238E27FC236}">
                  <a16:creationId xmlns:a16="http://schemas.microsoft.com/office/drawing/2014/main" id="{F5F1ADC8-DBCF-1F0F-3654-D0FDDF87D239}"/>
                </a:ext>
              </a:extLst>
            </p:cNvPr>
            <p:cNvSpPr/>
            <p:nvPr/>
          </p:nvSpPr>
          <p:spPr>
            <a:xfrm>
              <a:off x="86072" y="86072"/>
              <a:ext cx="969159" cy="969159"/>
            </a:xfrm>
            <a:custGeom>
              <a:avLst/>
              <a:gdLst/>
              <a:ahLst/>
              <a:cxnLst/>
              <a:rect l="l" t="t" r="r" b="b"/>
              <a:pathLst>
                <a:path w="969159" h="969159">
                  <a:moveTo>
                    <a:pt x="0" y="0"/>
                  </a:moveTo>
                  <a:lnTo>
                    <a:pt x="969159" y="0"/>
                  </a:lnTo>
                  <a:lnTo>
                    <a:pt x="969159" y="969159"/>
                  </a:lnTo>
                  <a:lnTo>
                    <a:pt x="0" y="96915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TN"/>
            </a:p>
          </p:txBody>
        </p:sp>
        <p:sp>
          <p:nvSpPr>
            <p:cNvPr id="58" name="Freeform 28">
              <a:extLst>
                <a:ext uri="{FF2B5EF4-FFF2-40B4-BE49-F238E27FC236}">
                  <a16:creationId xmlns:a16="http://schemas.microsoft.com/office/drawing/2014/main" id="{48AD2D9D-C9CB-623B-AC43-951A13ACE0E2}"/>
                </a:ext>
              </a:extLst>
            </p:cNvPr>
            <p:cNvSpPr/>
            <p:nvPr/>
          </p:nvSpPr>
          <p:spPr>
            <a:xfrm>
              <a:off x="136323" y="136323"/>
              <a:ext cx="868656" cy="868656"/>
            </a:xfrm>
            <a:custGeom>
              <a:avLst/>
              <a:gdLst/>
              <a:ahLst/>
              <a:cxnLst/>
              <a:rect l="l" t="t" r="r" b="b"/>
              <a:pathLst>
                <a:path w="868656" h="868656">
                  <a:moveTo>
                    <a:pt x="0" y="0"/>
                  </a:moveTo>
                  <a:lnTo>
                    <a:pt x="868656" y="0"/>
                  </a:lnTo>
                  <a:lnTo>
                    <a:pt x="868656" y="868656"/>
                  </a:lnTo>
                  <a:lnTo>
                    <a:pt x="0" y="86865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fr-TN"/>
            </a:p>
          </p:txBody>
        </p:sp>
      </p:grpSp>
      <p:grpSp>
        <p:nvGrpSpPr>
          <p:cNvPr id="60" name="Group 30">
            <a:extLst>
              <a:ext uri="{FF2B5EF4-FFF2-40B4-BE49-F238E27FC236}">
                <a16:creationId xmlns:a16="http://schemas.microsoft.com/office/drawing/2014/main" id="{02031AB5-D396-1BF8-0043-9A6EC346F152}"/>
              </a:ext>
            </a:extLst>
          </p:cNvPr>
          <p:cNvGrpSpPr/>
          <p:nvPr/>
        </p:nvGrpSpPr>
        <p:grpSpPr>
          <a:xfrm>
            <a:off x="16187620" y="5492455"/>
            <a:ext cx="855977" cy="855977"/>
            <a:chOff x="0" y="0"/>
            <a:chExt cx="1141303" cy="1141303"/>
          </a:xfrm>
        </p:grpSpPr>
        <p:sp>
          <p:nvSpPr>
            <p:cNvPr id="61" name="Freeform 31">
              <a:extLst>
                <a:ext uri="{FF2B5EF4-FFF2-40B4-BE49-F238E27FC236}">
                  <a16:creationId xmlns:a16="http://schemas.microsoft.com/office/drawing/2014/main" id="{E298F40E-1122-5B1D-A073-B76158AD4A4E}"/>
                </a:ext>
              </a:extLst>
            </p:cNvPr>
            <p:cNvSpPr/>
            <p:nvPr/>
          </p:nvSpPr>
          <p:spPr>
            <a:xfrm>
              <a:off x="0" y="0"/>
              <a:ext cx="1141303" cy="1141303"/>
            </a:xfrm>
            <a:custGeom>
              <a:avLst/>
              <a:gdLst/>
              <a:ahLst/>
              <a:cxnLst/>
              <a:rect l="l" t="t" r="r" b="b"/>
              <a:pathLst>
                <a:path w="1141303" h="1141303">
                  <a:moveTo>
                    <a:pt x="0" y="0"/>
                  </a:moveTo>
                  <a:lnTo>
                    <a:pt x="1141303" y="0"/>
                  </a:lnTo>
                  <a:lnTo>
                    <a:pt x="1141303" y="1141303"/>
                  </a:lnTo>
                  <a:lnTo>
                    <a:pt x="0" y="11413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TN"/>
            </a:p>
          </p:txBody>
        </p:sp>
        <p:sp>
          <p:nvSpPr>
            <p:cNvPr id="62" name="Freeform 32">
              <a:extLst>
                <a:ext uri="{FF2B5EF4-FFF2-40B4-BE49-F238E27FC236}">
                  <a16:creationId xmlns:a16="http://schemas.microsoft.com/office/drawing/2014/main" id="{10150933-E12A-5E2D-A53E-B69DC27B8B85}"/>
                </a:ext>
              </a:extLst>
            </p:cNvPr>
            <p:cNvSpPr/>
            <p:nvPr/>
          </p:nvSpPr>
          <p:spPr>
            <a:xfrm>
              <a:off x="86072" y="86072"/>
              <a:ext cx="969159" cy="969159"/>
            </a:xfrm>
            <a:custGeom>
              <a:avLst/>
              <a:gdLst/>
              <a:ahLst/>
              <a:cxnLst/>
              <a:rect l="l" t="t" r="r" b="b"/>
              <a:pathLst>
                <a:path w="969159" h="969159">
                  <a:moveTo>
                    <a:pt x="0" y="0"/>
                  </a:moveTo>
                  <a:lnTo>
                    <a:pt x="969159" y="0"/>
                  </a:lnTo>
                  <a:lnTo>
                    <a:pt x="969159" y="969159"/>
                  </a:lnTo>
                  <a:lnTo>
                    <a:pt x="0" y="96915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TN"/>
            </a:p>
          </p:txBody>
        </p:sp>
        <p:sp>
          <p:nvSpPr>
            <p:cNvPr id="63" name="Freeform 33">
              <a:extLst>
                <a:ext uri="{FF2B5EF4-FFF2-40B4-BE49-F238E27FC236}">
                  <a16:creationId xmlns:a16="http://schemas.microsoft.com/office/drawing/2014/main" id="{8D3DD7E2-17AB-FCD6-D96E-42EEFE9C6D49}"/>
                </a:ext>
              </a:extLst>
            </p:cNvPr>
            <p:cNvSpPr/>
            <p:nvPr/>
          </p:nvSpPr>
          <p:spPr>
            <a:xfrm>
              <a:off x="136323" y="136323"/>
              <a:ext cx="868656" cy="868656"/>
            </a:xfrm>
            <a:custGeom>
              <a:avLst/>
              <a:gdLst/>
              <a:ahLst/>
              <a:cxnLst/>
              <a:rect l="l" t="t" r="r" b="b"/>
              <a:pathLst>
                <a:path w="868656" h="868656">
                  <a:moveTo>
                    <a:pt x="0" y="0"/>
                  </a:moveTo>
                  <a:lnTo>
                    <a:pt x="868656" y="0"/>
                  </a:lnTo>
                  <a:lnTo>
                    <a:pt x="868656" y="868656"/>
                  </a:lnTo>
                  <a:lnTo>
                    <a:pt x="0" y="86865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fr-TN"/>
            </a:p>
          </p:txBody>
        </p:sp>
      </p:grpSp>
      <p:grpSp>
        <p:nvGrpSpPr>
          <p:cNvPr id="65" name="Group 35">
            <a:extLst>
              <a:ext uri="{FF2B5EF4-FFF2-40B4-BE49-F238E27FC236}">
                <a16:creationId xmlns:a16="http://schemas.microsoft.com/office/drawing/2014/main" id="{78F578C9-C23F-AF56-3317-B2ED520A0223}"/>
              </a:ext>
            </a:extLst>
          </p:cNvPr>
          <p:cNvGrpSpPr/>
          <p:nvPr/>
        </p:nvGrpSpPr>
        <p:grpSpPr>
          <a:xfrm>
            <a:off x="16187622" y="6665458"/>
            <a:ext cx="855977" cy="855977"/>
            <a:chOff x="0" y="0"/>
            <a:chExt cx="1141303" cy="1141303"/>
          </a:xfrm>
        </p:grpSpPr>
        <p:sp>
          <p:nvSpPr>
            <p:cNvPr id="66" name="Freeform 36">
              <a:extLst>
                <a:ext uri="{FF2B5EF4-FFF2-40B4-BE49-F238E27FC236}">
                  <a16:creationId xmlns:a16="http://schemas.microsoft.com/office/drawing/2014/main" id="{713CB377-0288-0C23-EC78-470C8800303F}"/>
                </a:ext>
              </a:extLst>
            </p:cNvPr>
            <p:cNvSpPr/>
            <p:nvPr/>
          </p:nvSpPr>
          <p:spPr>
            <a:xfrm>
              <a:off x="0" y="0"/>
              <a:ext cx="1141303" cy="1141303"/>
            </a:xfrm>
            <a:custGeom>
              <a:avLst/>
              <a:gdLst/>
              <a:ahLst/>
              <a:cxnLst/>
              <a:rect l="l" t="t" r="r" b="b"/>
              <a:pathLst>
                <a:path w="1141303" h="1141303">
                  <a:moveTo>
                    <a:pt x="0" y="0"/>
                  </a:moveTo>
                  <a:lnTo>
                    <a:pt x="1141303" y="0"/>
                  </a:lnTo>
                  <a:lnTo>
                    <a:pt x="1141303" y="1141303"/>
                  </a:lnTo>
                  <a:lnTo>
                    <a:pt x="0" y="11413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TN"/>
            </a:p>
          </p:txBody>
        </p:sp>
        <p:sp>
          <p:nvSpPr>
            <p:cNvPr id="67" name="Freeform 37">
              <a:extLst>
                <a:ext uri="{FF2B5EF4-FFF2-40B4-BE49-F238E27FC236}">
                  <a16:creationId xmlns:a16="http://schemas.microsoft.com/office/drawing/2014/main" id="{A7F1DB42-737C-7AB3-1985-B06521DC7D6A}"/>
                </a:ext>
              </a:extLst>
            </p:cNvPr>
            <p:cNvSpPr/>
            <p:nvPr/>
          </p:nvSpPr>
          <p:spPr>
            <a:xfrm>
              <a:off x="86072" y="86072"/>
              <a:ext cx="969159" cy="969159"/>
            </a:xfrm>
            <a:custGeom>
              <a:avLst/>
              <a:gdLst/>
              <a:ahLst/>
              <a:cxnLst/>
              <a:rect l="l" t="t" r="r" b="b"/>
              <a:pathLst>
                <a:path w="969159" h="969159">
                  <a:moveTo>
                    <a:pt x="0" y="0"/>
                  </a:moveTo>
                  <a:lnTo>
                    <a:pt x="969159" y="0"/>
                  </a:lnTo>
                  <a:lnTo>
                    <a:pt x="969159" y="969159"/>
                  </a:lnTo>
                  <a:lnTo>
                    <a:pt x="0" y="96915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TN"/>
            </a:p>
          </p:txBody>
        </p:sp>
        <p:sp>
          <p:nvSpPr>
            <p:cNvPr id="68" name="Freeform 38">
              <a:extLst>
                <a:ext uri="{FF2B5EF4-FFF2-40B4-BE49-F238E27FC236}">
                  <a16:creationId xmlns:a16="http://schemas.microsoft.com/office/drawing/2014/main" id="{0A17512B-D92A-30EA-FDB1-DB6E0810876E}"/>
                </a:ext>
              </a:extLst>
            </p:cNvPr>
            <p:cNvSpPr/>
            <p:nvPr/>
          </p:nvSpPr>
          <p:spPr>
            <a:xfrm>
              <a:off x="136323" y="136323"/>
              <a:ext cx="868656" cy="868656"/>
            </a:xfrm>
            <a:custGeom>
              <a:avLst/>
              <a:gdLst/>
              <a:ahLst/>
              <a:cxnLst/>
              <a:rect l="l" t="t" r="r" b="b"/>
              <a:pathLst>
                <a:path w="868656" h="868656">
                  <a:moveTo>
                    <a:pt x="0" y="0"/>
                  </a:moveTo>
                  <a:lnTo>
                    <a:pt x="868656" y="0"/>
                  </a:lnTo>
                  <a:lnTo>
                    <a:pt x="868656" y="868656"/>
                  </a:lnTo>
                  <a:lnTo>
                    <a:pt x="0" y="86865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fr-TN"/>
            </a:p>
          </p:txBody>
        </p:sp>
      </p:grpSp>
      <p:grpSp>
        <p:nvGrpSpPr>
          <p:cNvPr id="70" name="Group 40">
            <a:extLst>
              <a:ext uri="{FF2B5EF4-FFF2-40B4-BE49-F238E27FC236}">
                <a16:creationId xmlns:a16="http://schemas.microsoft.com/office/drawing/2014/main" id="{73C84CD3-C148-4DA5-23CD-3D144ED913D1}"/>
              </a:ext>
            </a:extLst>
          </p:cNvPr>
          <p:cNvGrpSpPr/>
          <p:nvPr/>
        </p:nvGrpSpPr>
        <p:grpSpPr>
          <a:xfrm>
            <a:off x="16187621" y="7965893"/>
            <a:ext cx="855977" cy="855977"/>
            <a:chOff x="0" y="0"/>
            <a:chExt cx="1141303" cy="1141303"/>
          </a:xfrm>
        </p:grpSpPr>
        <p:sp>
          <p:nvSpPr>
            <p:cNvPr id="71" name="Freeform 41">
              <a:extLst>
                <a:ext uri="{FF2B5EF4-FFF2-40B4-BE49-F238E27FC236}">
                  <a16:creationId xmlns:a16="http://schemas.microsoft.com/office/drawing/2014/main" id="{425B4EE0-DACC-0413-BD65-0E1B3D24F562}"/>
                </a:ext>
              </a:extLst>
            </p:cNvPr>
            <p:cNvSpPr/>
            <p:nvPr/>
          </p:nvSpPr>
          <p:spPr>
            <a:xfrm>
              <a:off x="0" y="0"/>
              <a:ext cx="1141303" cy="1141303"/>
            </a:xfrm>
            <a:custGeom>
              <a:avLst/>
              <a:gdLst/>
              <a:ahLst/>
              <a:cxnLst/>
              <a:rect l="l" t="t" r="r" b="b"/>
              <a:pathLst>
                <a:path w="1141303" h="1141303">
                  <a:moveTo>
                    <a:pt x="0" y="0"/>
                  </a:moveTo>
                  <a:lnTo>
                    <a:pt x="1141303" y="0"/>
                  </a:lnTo>
                  <a:lnTo>
                    <a:pt x="1141303" y="1141303"/>
                  </a:lnTo>
                  <a:lnTo>
                    <a:pt x="0" y="11413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TN"/>
            </a:p>
          </p:txBody>
        </p:sp>
        <p:sp>
          <p:nvSpPr>
            <p:cNvPr id="72" name="Freeform 42">
              <a:extLst>
                <a:ext uri="{FF2B5EF4-FFF2-40B4-BE49-F238E27FC236}">
                  <a16:creationId xmlns:a16="http://schemas.microsoft.com/office/drawing/2014/main" id="{A437B508-D861-3270-1BC3-55D050C464BF}"/>
                </a:ext>
              </a:extLst>
            </p:cNvPr>
            <p:cNvSpPr/>
            <p:nvPr/>
          </p:nvSpPr>
          <p:spPr>
            <a:xfrm>
              <a:off x="86072" y="86072"/>
              <a:ext cx="969159" cy="969159"/>
            </a:xfrm>
            <a:custGeom>
              <a:avLst/>
              <a:gdLst/>
              <a:ahLst/>
              <a:cxnLst/>
              <a:rect l="l" t="t" r="r" b="b"/>
              <a:pathLst>
                <a:path w="969159" h="969159">
                  <a:moveTo>
                    <a:pt x="0" y="0"/>
                  </a:moveTo>
                  <a:lnTo>
                    <a:pt x="969159" y="0"/>
                  </a:lnTo>
                  <a:lnTo>
                    <a:pt x="969159" y="969159"/>
                  </a:lnTo>
                  <a:lnTo>
                    <a:pt x="0" y="96915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TN"/>
            </a:p>
          </p:txBody>
        </p:sp>
        <p:sp>
          <p:nvSpPr>
            <p:cNvPr id="73" name="Freeform 43">
              <a:extLst>
                <a:ext uri="{FF2B5EF4-FFF2-40B4-BE49-F238E27FC236}">
                  <a16:creationId xmlns:a16="http://schemas.microsoft.com/office/drawing/2014/main" id="{5E393B7A-422D-F823-2E65-0D3DC5C99032}"/>
                </a:ext>
              </a:extLst>
            </p:cNvPr>
            <p:cNvSpPr/>
            <p:nvPr/>
          </p:nvSpPr>
          <p:spPr>
            <a:xfrm>
              <a:off x="136323" y="136323"/>
              <a:ext cx="868656" cy="868656"/>
            </a:xfrm>
            <a:custGeom>
              <a:avLst/>
              <a:gdLst/>
              <a:ahLst/>
              <a:cxnLst/>
              <a:rect l="l" t="t" r="r" b="b"/>
              <a:pathLst>
                <a:path w="868656" h="868656">
                  <a:moveTo>
                    <a:pt x="0" y="0"/>
                  </a:moveTo>
                  <a:lnTo>
                    <a:pt x="868656" y="0"/>
                  </a:lnTo>
                  <a:lnTo>
                    <a:pt x="868656" y="868656"/>
                  </a:lnTo>
                  <a:lnTo>
                    <a:pt x="0" y="86865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fr-TN"/>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fade">
                                      <p:cBhvr>
                                        <p:cTn id="23" dur="500"/>
                                        <p:tgtEl>
                                          <p:spTgt spid="5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5"/>
                                        </p:tgtEl>
                                        <p:attrNameLst>
                                          <p:attrName>style.visibility</p:attrName>
                                        </p:attrNameLst>
                                      </p:cBhvr>
                                      <p:to>
                                        <p:strVal val="visible"/>
                                      </p:to>
                                    </p:set>
                                    <p:animEffect transition="in" filter="fade">
                                      <p:cBhvr>
                                        <p:cTn id="33" dur="500"/>
                                        <p:tgtEl>
                                          <p:spTgt spid="6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0"/>
                                        </p:tgtEl>
                                        <p:attrNameLst>
                                          <p:attrName>style.visibility</p:attrName>
                                        </p:attrNameLst>
                                      </p:cBhvr>
                                      <p:to>
                                        <p:strVal val="visible"/>
                                      </p:to>
                                    </p:set>
                                    <p:animEffect transition="in" filter="fade">
                                      <p:cBhvr>
                                        <p:cTn id="38"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rot="-10602057">
            <a:off x="12407590" y="-1133853"/>
            <a:ext cx="6240735" cy="2176456"/>
          </a:xfrm>
          <a:custGeom>
            <a:avLst/>
            <a:gdLst/>
            <a:ahLst/>
            <a:cxnLst/>
            <a:rect l="l" t="t" r="r" b="b"/>
            <a:pathLst>
              <a:path w="6240735" h="2176456">
                <a:moveTo>
                  <a:pt x="0" y="0"/>
                </a:moveTo>
                <a:lnTo>
                  <a:pt x="6240735" y="0"/>
                </a:lnTo>
                <a:lnTo>
                  <a:pt x="6240735" y="2176457"/>
                </a:lnTo>
                <a:lnTo>
                  <a:pt x="0" y="21764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TN"/>
          </a:p>
        </p:txBody>
      </p:sp>
      <p:sp>
        <p:nvSpPr>
          <p:cNvPr id="3" name="Freeform 3"/>
          <p:cNvSpPr/>
          <p:nvPr/>
        </p:nvSpPr>
        <p:spPr>
          <a:xfrm rot="-201626" flipV="1">
            <a:off x="-440482" y="-1192452"/>
            <a:ext cx="6576787" cy="2293655"/>
          </a:xfrm>
          <a:custGeom>
            <a:avLst/>
            <a:gdLst/>
            <a:ahLst/>
            <a:cxnLst/>
            <a:rect l="l" t="t" r="r" b="b"/>
            <a:pathLst>
              <a:path w="6576787" h="2293655">
                <a:moveTo>
                  <a:pt x="0" y="2293655"/>
                </a:moveTo>
                <a:lnTo>
                  <a:pt x="6576787" y="2293655"/>
                </a:lnTo>
                <a:lnTo>
                  <a:pt x="6576787" y="0"/>
                </a:lnTo>
                <a:lnTo>
                  <a:pt x="0" y="0"/>
                </a:lnTo>
                <a:lnTo>
                  <a:pt x="0" y="229365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TN"/>
          </a:p>
        </p:txBody>
      </p:sp>
      <p:sp>
        <p:nvSpPr>
          <p:cNvPr id="4" name="Freeform 4"/>
          <p:cNvSpPr/>
          <p:nvPr/>
        </p:nvSpPr>
        <p:spPr>
          <a:xfrm>
            <a:off x="11043432" y="8067036"/>
            <a:ext cx="1897834" cy="1897834"/>
          </a:xfrm>
          <a:custGeom>
            <a:avLst/>
            <a:gdLst/>
            <a:ahLst/>
            <a:cxnLst/>
            <a:rect l="l" t="t" r="r" b="b"/>
            <a:pathLst>
              <a:path w="1897834" h="1897834">
                <a:moveTo>
                  <a:pt x="0" y="0"/>
                </a:moveTo>
                <a:lnTo>
                  <a:pt x="1897833" y="0"/>
                </a:lnTo>
                <a:lnTo>
                  <a:pt x="1897833" y="1897833"/>
                </a:lnTo>
                <a:lnTo>
                  <a:pt x="0" y="18978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TN"/>
          </a:p>
        </p:txBody>
      </p:sp>
      <p:sp>
        <p:nvSpPr>
          <p:cNvPr id="6" name="Freeform 6"/>
          <p:cNvSpPr/>
          <p:nvPr/>
        </p:nvSpPr>
        <p:spPr>
          <a:xfrm>
            <a:off x="16304865" y="941046"/>
            <a:ext cx="1897834" cy="1897834"/>
          </a:xfrm>
          <a:custGeom>
            <a:avLst/>
            <a:gdLst/>
            <a:ahLst/>
            <a:cxnLst/>
            <a:rect l="l" t="t" r="r" b="b"/>
            <a:pathLst>
              <a:path w="1897834" h="1897834">
                <a:moveTo>
                  <a:pt x="0" y="0"/>
                </a:moveTo>
                <a:lnTo>
                  <a:pt x="1897833" y="0"/>
                </a:lnTo>
                <a:lnTo>
                  <a:pt x="1897833" y="1897834"/>
                </a:lnTo>
                <a:lnTo>
                  <a:pt x="0" y="18978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TN"/>
          </a:p>
        </p:txBody>
      </p:sp>
      <p:sp>
        <p:nvSpPr>
          <p:cNvPr id="8" name="Freeform 8"/>
          <p:cNvSpPr/>
          <p:nvPr/>
        </p:nvSpPr>
        <p:spPr>
          <a:xfrm>
            <a:off x="11186558" y="8210162"/>
            <a:ext cx="1611581" cy="1611581"/>
          </a:xfrm>
          <a:custGeom>
            <a:avLst/>
            <a:gdLst/>
            <a:ahLst/>
            <a:cxnLst/>
            <a:rect l="l" t="t" r="r" b="b"/>
            <a:pathLst>
              <a:path w="1611581" h="1611581">
                <a:moveTo>
                  <a:pt x="0" y="0"/>
                </a:moveTo>
                <a:lnTo>
                  <a:pt x="1611581" y="0"/>
                </a:lnTo>
                <a:lnTo>
                  <a:pt x="1611581" y="1611581"/>
                </a:lnTo>
                <a:lnTo>
                  <a:pt x="0" y="16115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TN"/>
          </a:p>
        </p:txBody>
      </p:sp>
      <p:sp>
        <p:nvSpPr>
          <p:cNvPr id="10" name="Freeform 10"/>
          <p:cNvSpPr/>
          <p:nvPr/>
        </p:nvSpPr>
        <p:spPr>
          <a:xfrm>
            <a:off x="16489187" y="1135452"/>
            <a:ext cx="1611581" cy="1611581"/>
          </a:xfrm>
          <a:custGeom>
            <a:avLst/>
            <a:gdLst/>
            <a:ahLst/>
            <a:cxnLst/>
            <a:rect l="l" t="t" r="r" b="b"/>
            <a:pathLst>
              <a:path w="1611581" h="1611581">
                <a:moveTo>
                  <a:pt x="0" y="0"/>
                </a:moveTo>
                <a:lnTo>
                  <a:pt x="1611581" y="0"/>
                </a:lnTo>
                <a:lnTo>
                  <a:pt x="1611581" y="1611582"/>
                </a:lnTo>
                <a:lnTo>
                  <a:pt x="0" y="1611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TN"/>
          </a:p>
        </p:txBody>
      </p:sp>
      <p:sp>
        <p:nvSpPr>
          <p:cNvPr id="12" name="Freeform 12"/>
          <p:cNvSpPr/>
          <p:nvPr/>
        </p:nvSpPr>
        <p:spPr>
          <a:xfrm>
            <a:off x="11270119" y="8293724"/>
            <a:ext cx="1444458" cy="1444458"/>
          </a:xfrm>
          <a:custGeom>
            <a:avLst/>
            <a:gdLst/>
            <a:ahLst/>
            <a:cxnLst/>
            <a:rect l="l" t="t" r="r" b="b"/>
            <a:pathLst>
              <a:path w="1444458" h="1444458">
                <a:moveTo>
                  <a:pt x="0" y="0"/>
                </a:moveTo>
                <a:lnTo>
                  <a:pt x="1444458" y="0"/>
                </a:lnTo>
                <a:lnTo>
                  <a:pt x="1444458" y="1444458"/>
                </a:lnTo>
                <a:lnTo>
                  <a:pt x="0" y="144445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fr-TN"/>
          </a:p>
        </p:txBody>
      </p:sp>
      <p:sp>
        <p:nvSpPr>
          <p:cNvPr id="14" name="Freeform 14"/>
          <p:cNvSpPr/>
          <p:nvPr/>
        </p:nvSpPr>
        <p:spPr>
          <a:xfrm>
            <a:off x="16572748" y="1219014"/>
            <a:ext cx="1444458" cy="1444458"/>
          </a:xfrm>
          <a:custGeom>
            <a:avLst/>
            <a:gdLst/>
            <a:ahLst/>
            <a:cxnLst/>
            <a:rect l="l" t="t" r="r" b="b"/>
            <a:pathLst>
              <a:path w="1444458" h="1444458">
                <a:moveTo>
                  <a:pt x="0" y="0"/>
                </a:moveTo>
                <a:lnTo>
                  <a:pt x="1444459" y="0"/>
                </a:lnTo>
                <a:lnTo>
                  <a:pt x="1444459" y="1444458"/>
                </a:lnTo>
                <a:lnTo>
                  <a:pt x="0" y="144445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fr-TN"/>
          </a:p>
        </p:txBody>
      </p:sp>
      <p:grpSp>
        <p:nvGrpSpPr>
          <p:cNvPr id="31" name="Group 31"/>
          <p:cNvGrpSpPr/>
          <p:nvPr/>
        </p:nvGrpSpPr>
        <p:grpSpPr>
          <a:xfrm>
            <a:off x="-1342907" y="10016500"/>
            <a:ext cx="20973813" cy="734301"/>
            <a:chOff x="0" y="0"/>
            <a:chExt cx="11607985" cy="406400"/>
          </a:xfrm>
        </p:grpSpPr>
        <p:sp>
          <p:nvSpPr>
            <p:cNvPr id="32" name="Freeform 32"/>
            <p:cNvSpPr/>
            <p:nvPr/>
          </p:nvSpPr>
          <p:spPr>
            <a:xfrm>
              <a:off x="0" y="0"/>
              <a:ext cx="11607985" cy="406400"/>
            </a:xfrm>
            <a:custGeom>
              <a:avLst/>
              <a:gdLst/>
              <a:ahLst/>
              <a:cxnLst/>
              <a:rect l="l" t="t" r="r" b="b"/>
              <a:pathLst>
                <a:path w="11607985" h="406400">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000000"/>
            </a:solidFill>
          </p:spPr>
          <p:txBody>
            <a:bodyPr/>
            <a:lstStyle/>
            <a:p>
              <a:endParaRPr lang="fr-TN"/>
            </a:p>
          </p:txBody>
        </p:sp>
        <p:sp>
          <p:nvSpPr>
            <p:cNvPr id="33" name="TextBox 33"/>
            <p:cNvSpPr txBox="1"/>
            <p:nvPr/>
          </p:nvSpPr>
          <p:spPr>
            <a:xfrm>
              <a:off x="0" y="-57150"/>
              <a:ext cx="11607985" cy="463550"/>
            </a:xfrm>
            <a:prstGeom prst="rect">
              <a:avLst/>
            </a:prstGeom>
          </p:spPr>
          <p:txBody>
            <a:bodyPr lIns="50800" tIns="50800" rIns="50800" bIns="50800" rtlCol="0" anchor="ctr"/>
            <a:lstStyle/>
            <a:p>
              <a:pPr algn="ctr">
                <a:lnSpc>
                  <a:spcPts val="2659"/>
                </a:lnSpc>
              </a:pPr>
              <a:endParaRPr/>
            </a:p>
          </p:txBody>
        </p:sp>
      </p:grpSp>
      <p:grpSp>
        <p:nvGrpSpPr>
          <p:cNvPr id="34" name="Group 34"/>
          <p:cNvGrpSpPr/>
          <p:nvPr/>
        </p:nvGrpSpPr>
        <p:grpSpPr>
          <a:xfrm>
            <a:off x="2488624" y="10016500"/>
            <a:ext cx="13310752" cy="734301"/>
            <a:chOff x="0" y="0"/>
            <a:chExt cx="7366854" cy="406400"/>
          </a:xfrm>
        </p:grpSpPr>
        <p:sp>
          <p:nvSpPr>
            <p:cNvPr id="35" name="Freeform 35"/>
            <p:cNvSpPr/>
            <p:nvPr/>
          </p:nvSpPr>
          <p:spPr>
            <a:xfrm>
              <a:off x="0" y="0"/>
              <a:ext cx="7366853" cy="406400"/>
            </a:xfrm>
            <a:custGeom>
              <a:avLst/>
              <a:gdLst/>
              <a:ahLst/>
              <a:cxnLst/>
              <a:rect l="l" t="t" r="r" b="b"/>
              <a:pathLst>
                <a:path w="7366853" h="406400">
                  <a:moveTo>
                    <a:pt x="7163653" y="0"/>
                  </a:moveTo>
                  <a:cubicBezTo>
                    <a:pt x="7275878" y="0"/>
                    <a:pt x="7366853" y="90976"/>
                    <a:pt x="7366853" y="203200"/>
                  </a:cubicBezTo>
                  <a:cubicBezTo>
                    <a:pt x="7366853" y="315424"/>
                    <a:pt x="7275878" y="406400"/>
                    <a:pt x="7163653" y="406400"/>
                  </a:cubicBezTo>
                  <a:lnTo>
                    <a:pt x="203200" y="406400"/>
                  </a:lnTo>
                  <a:cubicBezTo>
                    <a:pt x="90976" y="406400"/>
                    <a:pt x="0" y="315424"/>
                    <a:pt x="0" y="203200"/>
                  </a:cubicBezTo>
                  <a:cubicBezTo>
                    <a:pt x="0" y="90976"/>
                    <a:pt x="90976" y="0"/>
                    <a:pt x="203200" y="0"/>
                  </a:cubicBezTo>
                  <a:close/>
                </a:path>
              </a:pathLst>
            </a:custGeom>
            <a:solidFill>
              <a:srgbClr val="F80000"/>
            </a:solidFill>
          </p:spPr>
          <p:txBody>
            <a:bodyPr/>
            <a:lstStyle/>
            <a:p>
              <a:endParaRPr lang="fr-TN"/>
            </a:p>
          </p:txBody>
        </p:sp>
        <p:sp>
          <p:nvSpPr>
            <p:cNvPr id="36" name="TextBox 36"/>
            <p:cNvSpPr txBox="1"/>
            <p:nvPr/>
          </p:nvSpPr>
          <p:spPr>
            <a:xfrm>
              <a:off x="0" y="-57150"/>
              <a:ext cx="7366854" cy="463550"/>
            </a:xfrm>
            <a:prstGeom prst="rect">
              <a:avLst/>
            </a:prstGeom>
          </p:spPr>
          <p:txBody>
            <a:bodyPr lIns="50800" tIns="50800" rIns="50800" bIns="50800" rtlCol="0" anchor="ctr"/>
            <a:lstStyle/>
            <a:p>
              <a:pPr algn="ctr">
                <a:lnSpc>
                  <a:spcPts val="2659"/>
                </a:lnSpc>
              </a:pPr>
              <a:endParaRPr/>
            </a:p>
          </p:txBody>
        </p:sp>
      </p:grpSp>
      <p:grpSp>
        <p:nvGrpSpPr>
          <p:cNvPr id="37" name="Group 37"/>
          <p:cNvGrpSpPr/>
          <p:nvPr/>
        </p:nvGrpSpPr>
        <p:grpSpPr>
          <a:xfrm>
            <a:off x="4131384" y="10016500"/>
            <a:ext cx="10025232" cy="734301"/>
            <a:chOff x="0" y="0"/>
            <a:chExt cx="5548478" cy="406400"/>
          </a:xfrm>
        </p:grpSpPr>
        <p:sp>
          <p:nvSpPr>
            <p:cNvPr id="38" name="Freeform 38"/>
            <p:cNvSpPr/>
            <p:nvPr/>
          </p:nvSpPr>
          <p:spPr>
            <a:xfrm>
              <a:off x="0" y="0"/>
              <a:ext cx="5548478" cy="406400"/>
            </a:xfrm>
            <a:custGeom>
              <a:avLst/>
              <a:gdLst/>
              <a:ahLst/>
              <a:cxnLst/>
              <a:rect l="l" t="t" r="r" b="b"/>
              <a:pathLst>
                <a:path w="5548478" h="406400">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EDEDED"/>
            </a:solidFill>
          </p:spPr>
          <p:txBody>
            <a:bodyPr/>
            <a:lstStyle/>
            <a:p>
              <a:endParaRPr lang="fr-TN"/>
            </a:p>
          </p:txBody>
        </p:sp>
        <p:sp>
          <p:nvSpPr>
            <p:cNvPr id="39" name="TextBox 39"/>
            <p:cNvSpPr txBox="1"/>
            <p:nvPr/>
          </p:nvSpPr>
          <p:spPr>
            <a:xfrm>
              <a:off x="0" y="-57150"/>
              <a:ext cx="5548478" cy="463550"/>
            </a:xfrm>
            <a:prstGeom prst="rect">
              <a:avLst/>
            </a:prstGeom>
          </p:spPr>
          <p:txBody>
            <a:bodyPr lIns="50800" tIns="50800" rIns="50800" bIns="50800" rtlCol="0" anchor="ctr"/>
            <a:lstStyle/>
            <a:p>
              <a:pPr algn="ctr">
                <a:lnSpc>
                  <a:spcPts val="2659"/>
                </a:lnSpc>
              </a:pPr>
              <a:endParaRPr/>
            </a:p>
          </p:txBody>
        </p:sp>
      </p:grpSp>
      <p:sp>
        <p:nvSpPr>
          <p:cNvPr id="42" name="TextBox 42"/>
          <p:cNvSpPr txBox="1"/>
          <p:nvPr/>
        </p:nvSpPr>
        <p:spPr>
          <a:xfrm>
            <a:off x="8826507" y="3829353"/>
            <a:ext cx="8989939" cy="4398127"/>
          </a:xfrm>
          <a:prstGeom prst="rect">
            <a:avLst/>
          </a:prstGeom>
        </p:spPr>
        <p:txBody>
          <a:bodyPr wrap="square" lIns="0" tIns="0" rIns="0" bIns="0" rtlCol="0" anchor="t">
            <a:spAutoFit/>
          </a:bodyPr>
          <a:lstStyle/>
          <a:p>
            <a:pPr algn="r">
              <a:lnSpc>
                <a:spcPts val="1787"/>
              </a:lnSpc>
            </a:pPr>
            <a:r>
              <a:rPr lang="ar-TN" sz="2400" b="1" dirty="0">
                <a:solidFill>
                  <a:srgbClr val="000000"/>
                </a:solidFill>
                <a:latin typeface="Poppins"/>
              </a:rPr>
              <a:t>الوصول المتساوي:</a:t>
            </a:r>
            <a:endParaRPr lang="fr-FR" sz="2400" b="1" dirty="0">
              <a:solidFill>
                <a:srgbClr val="000000"/>
              </a:solidFill>
              <a:latin typeface="Poppins"/>
            </a:endParaRPr>
          </a:p>
          <a:p>
            <a:pPr algn="r">
              <a:lnSpc>
                <a:spcPts val="1787"/>
              </a:lnSpc>
            </a:pPr>
            <a:endParaRPr lang="fr-FR" sz="2400" dirty="0">
              <a:solidFill>
                <a:srgbClr val="000000"/>
              </a:solidFill>
              <a:latin typeface="Poppins"/>
            </a:endParaRPr>
          </a:p>
          <a:p>
            <a:pPr algn="r">
              <a:lnSpc>
                <a:spcPts val="1787"/>
              </a:lnSpc>
            </a:pPr>
            <a:r>
              <a:rPr lang="ar-TN" sz="2400" dirty="0">
                <a:solidFill>
                  <a:srgbClr val="000000"/>
                </a:solidFill>
                <a:latin typeface="Poppins"/>
              </a:rPr>
              <a:t> تظل هناك تحديات في تحقيق الوصول المتساوي لتكنولوجيا المعلومات</a:t>
            </a:r>
            <a:endParaRPr lang="fr-FR" sz="2400" dirty="0">
              <a:solidFill>
                <a:srgbClr val="000000"/>
              </a:solidFill>
              <a:latin typeface="Poppins"/>
            </a:endParaRPr>
          </a:p>
          <a:p>
            <a:pPr algn="r">
              <a:lnSpc>
                <a:spcPts val="1787"/>
              </a:lnSpc>
            </a:pPr>
            <a:endParaRPr lang="fr-FR" sz="2400" dirty="0">
              <a:solidFill>
                <a:srgbClr val="000000"/>
              </a:solidFill>
              <a:latin typeface="Poppins"/>
            </a:endParaRPr>
          </a:p>
          <a:p>
            <a:pPr algn="r">
              <a:lnSpc>
                <a:spcPts val="1787"/>
              </a:lnSpc>
            </a:pPr>
            <a:r>
              <a:rPr lang="ar-TN" sz="2400" dirty="0">
                <a:solidFill>
                  <a:srgbClr val="000000"/>
                </a:solidFill>
                <a:latin typeface="Poppins"/>
              </a:rPr>
              <a:t> والاتصالات، خاصة في المناطق الريفية والمحدودة الإمكانيات.</a:t>
            </a:r>
            <a:endParaRPr lang="fr-FR" sz="2400" dirty="0">
              <a:solidFill>
                <a:srgbClr val="000000"/>
              </a:solidFill>
              <a:latin typeface="Poppins"/>
            </a:endParaRPr>
          </a:p>
          <a:p>
            <a:pPr algn="r">
              <a:lnSpc>
                <a:spcPts val="1787"/>
              </a:lnSpc>
            </a:pPr>
            <a:endParaRPr lang="ar-TN" sz="2400" dirty="0">
              <a:solidFill>
                <a:srgbClr val="000000"/>
              </a:solidFill>
              <a:latin typeface="Poppins"/>
            </a:endParaRPr>
          </a:p>
          <a:p>
            <a:pPr algn="r">
              <a:lnSpc>
                <a:spcPts val="1787"/>
              </a:lnSpc>
            </a:pPr>
            <a:r>
              <a:rPr lang="ar-TN" sz="2400" b="1" dirty="0">
                <a:solidFill>
                  <a:srgbClr val="000000"/>
                </a:solidFill>
                <a:latin typeface="Poppins"/>
              </a:rPr>
              <a:t>تحديات التدريب:</a:t>
            </a:r>
            <a:endParaRPr lang="fr-FR" sz="2400" b="1" dirty="0">
              <a:solidFill>
                <a:srgbClr val="000000"/>
              </a:solidFill>
              <a:latin typeface="Poppins"/>
            </a:endParaRPr>
          </a:p>
          <a:p>
            <a:pPr algn="r">
              <a:lnSpc>
                <a:spcPts val="1787"/>
              </a:lnSpc>
            </a:pPr>
            <a:endParaRPr lang="fr-FR" sz="2400" dirty="0">
              <a:solidFill>
                <a:srgbClr val="000000"/>
              </a:solidFill>
              <a:latin typeface="Poppins"/>
            </a:endParaRPr>
          </a:p>
          <a:p>
            <a:pPr algn="r">
              <a:lnSpc>
                <a:spcPts val="1787"/>
              </a:lnSpc>
            </a:pPr>
            <a:r>
              <a:rPr lang="ar-TN" sz="2400" dirty="0">
                <a:solidFill>
                  <a:srgbClr val="000000"/>
                </a:solidFill>
                <a:latin typeface="Poppins"/>
              </a:rPr>
              <a:t> يتطلب تحديث المعلمين بشكل دوري لمواكبة التطورات التكنولوجية، مما</a:t>
            </a:r>
            <a:endParaRPr lang="fr-FR" sz="2400" dirty="0">
              <a:solidFill>
                <a:srgbClr val="000000"/>
              </a:solidFill>
              <a:latin typeface="Poppins"/>
            </a:endParaRPr>
          </a:p>
          <a:p>
            <a:pPr algn="r">
              <a:lnSpc>
                <a:spcPts val="1787"/>
              </a:lnSpc>
            </a:pPr>
            <a:endParaRPr lang="fr-FR" sz="2400" dirty="0">
              <a:solidFill>
                <a:srgbClr val="000000"/>
              </a:solidFill>
              <a:latin typeface="Poppins"/>
            </a:endParaRPr>
          </a:p>
          <a:p>
            <a:pPr algn="r">
              <a:lnSpc>
                <a:spcPts val="1787"/>
              </a:lnSpc>
            </a:pPr>
            <a:r>
              <a:rPr lang="ar-TN" sz="2400" dirty="0">
                <a:solidFill>
                  <a:srgbClr val="000000"/>
                </a:solidFill>
                <a:latin typeface="Poppins"/>
              </a:rPr>
              <a:t> يعتبر تحديًا إداريًا وماليًا.</a:t>
            </a:r>
            <a:endParaRPr lang="fr-FR" sz="2400" dirty="0">
              <a:solidFill>
                <a:srgbClr val="000000"/>
              </a:solidFill>
              <a:latin typeface="Poppins"/>
            </a:endParaRPr>
          </a:p>
          <a:p>
            <a:pPr algn="r">
              <a:lnSpc>
                <a:spcPts val="1787"/>
              </a:lnSpc>
            </a:pPr>
            <a:endParaRPr lang="ar-TN" sz="2400" dirty="0">
              <a:solidFill>
                <a:srgbClr val="000000"/>
              </a:solidFill>
              <a:latin typeface="Poppins"/>
            </a:endParaRPr>
          </a:p>
          <a:p>
            <a:pPr algn="r">
              <a:lnSpc>
                <a:spcPts val="1787"/>
              </a:lnSpc>
            </a:pPr>
            <a:endParaRPr lang="ar-TN" sz="2400" dirty="0">
              <a:solidFill>
                <a:srgbClr val="000000"/>
              </a:solidFill>
              <a:latin typeface="Poppins"/>
            </a:endParaRPr>
          </a:p>
          <a:p>
            <a:pPr algn="r">
              <a:lnSpc>
                <a:spcPts val="1787"/>
              </a:lnSpc>
            </a:pPr>
            <a:r>
              <a:rPr lang="ar-TN" sz="2400" b="1" dirty="0">
                <a:solidFill>
                  <a:srgbClr val="000000"/>
                </a:solidFill>
                <a:latin typeface="Poppins"/>
              </a:rPr>
              <a:t>التحديات الأمنية:</a:t>
            </a:r>
            <a:endParaRPr lang="fr-FR" sz="2400" b="1" dirty="0">
              <a:solidFill>
                <a:srgbClr val="000000"/>
              </a:solidFill>
              <a:latin typeface="Poppins"/>
            </a:endParaRPr>
          </a:p>
          <a:p>
            <a:pPr algn="r">
              <a:lnSpc>
                <a:spcPts val="1787"/>
              </a:lnSpc>
            </a:pPr>
            <a:r>
              <a:rPr lang="ar-TN" sz="2400" dirty="0">
                <a:solidFill>
                  <a:srgbClr val="000000"/>
                </a:solidFill>
                <a:latin typeface="Poppins"/>
              </a:rPr>
              <a:t> </a:t>
            </a:r>
            <a:endParaRPr lang="fr-FR" sz="2400" dirty="0">
              <a:solidFill>
                <a:srgbClr val="000000"/>
              </a:solidFill>
              <a:latin typeface="Poppins"/>
            </a:endParaRPr>
          </a:p>
          <a:p>
            <a:pPr algn="r">
              <a:lnSpc>
                <a:spcPts val="1787"/>
              </a:lnSpc>
            </a:pPr>
            <a:r>
              <a:rPr lang="ar-TN" sz="2400" dirty="0">
                <a:solidFill>
                  <a:srgbClr val="000000"/>
                </a:solidFill>
                <a:latin typeface="Poppins"/>
              </a:rPr>
              <a:t>مع تزايد استخدام التكنولوجيا، تتزايد أيضًا التحديات الأمنية وحماية البيانات،</a:t>
            </a:r>
            <a:endParaRPr lang="fr-FR" sz="2400" dirty="0">
              <a:solidFill>
                <a:srgbClr val="000000"/>
              </a:solidFill>
              <a:latin typeface="Poppins"/>
            </a:endParaRPr>
          </a:p>
          <a:p>
            <a:pPr algn="r">
              <a:lnSpc>
                <a:spcPts val="1787"/>
              </a:lnSpc>
            </a:pPr>
            <a:endParaRPr lang="fr-FR" sz="2400" dirty="0">
              <a:solidFill>
                <a:srgbClr val="000000"/>
              </a:solidFill>
              <a:latin typeface="Poppins"/>
            </a:endParaRPr>
          </a:p>
          <a:p>
            <a:pPr algn="r">
              <a:lnSpc>
                <a:spcPts val="1787"/>
              </a:lnSpc>
            </a:pPr>
            <a:r>
              <a:rPr lang="ar-TN" sz="2400" dirty="0">
                <a:solidFill>
                  <a:srgbClr val="000000"/>
                </a:solidFill>
                <a:latin typeface="Poppins"/>
              </a:rPr>
              <a:t> مما يتطلب اتخاذ إجراءات فعالة للحفاظ على الأمان الرقمي.</a:t>
            </a:r>
          </a:p>
          <a:p>
            <a:pPr algn="r">
              <a:lnSpc>
                <a:spcPts val="1787"/>
              </a:lnSpc>
            </a:pPr>
            <a:endParaRPr lang="ar-TN" sz="2400" dirty="0" err="1">
              <a:solidFill>
                <a:srgbClr val="000000"/>
              </a:solidFill>
              <a:latin typeface="Poppins"/>
            </a:endParaRPr>
          </a:p>
        </p:txBody>
      </p:sp>
      <p:sp>
        <p:nvSpPr>
          <p:cNvPr id="43" name="TextBox 43"/>
          <p:cNvSpPr txBox="1"/>
          <p:nvPr/>
        </p:nvSpPr>
        <p:spPr>
          <a:xfrm>
            <a:off x="974270" y="2603371"/>
            <a:ext cx="8661467" cy="7017306"/>
          </a:xfrm>
          <a:prstGeom prst="rect">
            <a:avLst/>
          </a:prstGeom>
        </p:spPr>
        <p:txBody>
          <a:bodyPr wrap="square" lIns="0" tIns="0" rIns="0" bIns="0" rtlCol="0" anchor="t">
            <a:spAutoFit/>
          </a:bodyPr>
          <a:lstStyle/>
          <a:p>
            <a:pPr algn="r"/>
            <a:r>
              <a:rPr lang="ar-TN" sz="2400" b="1" dirty="0"/>
              <a:t>تعزيز الوصول الرقمي:</a:t>
            </a:r>
            <a:endParaRPr lang="fr-FR" sz="2400" b="1" dirty="0"/>
          </a:p>
          <a:p>
            <a:pPr algn="r"/>
            <a:r>
              <a:rPr lang="ar-TN" sz="2400" dirty="0"/>
              <a:t> </a:t>
            </a:r>
            <a:endParaRPr lang="fr-FR" sz="2400" dirty="0"/>
          </a:p>
          <a:p>
            <a:pPr algn="r"/>
            <a:r>
              <a:rPr lang="ar-TN" sz="2400" dirty="0"/>
              <a:t>تتوقع رواندا تحسين الوصول إلى تكنولوجيا المعلومات والاتصالات في جميع أنحاء البلاد، مع التركيز على المناطق ذات الاحتياجات الخاصة.</a:t>
            </a:r>
            <a:endParaRPr lang="fr-FR" sz="2400" dirty="0"/>
          </a:p>
          <a:p>
            <a:pPr algn="r"/>
            <a:endParaRPr lang="ar-TN" sz="2400" dirty="0"/>
          </a:p>
          <a:p>
            <a:pPr algn="r"/>
            <a:r>
              <a:rPr lang="ar-TN" sz="2400" b="1" dirty="0"/>
              <a:t>تطوير برامج التعليم عبر الإنترنت:</a:t>
            </a:r>
            <a:endParaRPr lang="fr-FR" sz="2400" b="1" dirty="0"/>
          </a:p>
          <a:p>
            <a:pPr algn="r"/>
            <a:r>
              <a:rPr lang="ar-TN" sz="2400" dirty="0"/>
              <a:t> </a:t>
            </a:r>
            <a:endParaRPr lang="fr-FR" sz="2400" dirty="0"/>
          </a:p>
          <a:p>
            <a:pPr algn="r"/>
            <a:r>
              <a:rPr lang="ar-TN" sz="2400" dirty="0"/>
              <a:t>يتوقع استمرار تطوير برامج التعلم عبر الإنترنت لتحقيق التفاعل والتعلم الفعّال خارج البيئة التقليدية.</a:t>
            </a:r>
            <a:endParaRPr lang="fr-FR" sz="2400" dirty="0"/>
          </a:p>
          <a:p>
            <a:pPr algn="r"/>
            <a:endParaRPr lang="ar-TN" sz="2400" dirty="0"/>
          </a:p>
          <a:p>
            <a:pPr algn="r"/>
            <a:r>
              <a:rPr lang="ar-TN" sz="2400" b="1" dirty="0"/>
              <a:t>الاستثمار في الأبحاث والابتكار:</a:t>
            </a:r>
            <a:endParaRPr lang="fr-FR" sz="2400" b="1" dirty="0"/>
          </a:p>
          <a:p>
            <a:pPr algn="r"/>
            <a:endParaRPr lang="fr-FR" sz="2400" b="1" dirty="0"/>
          </a:p>
          <a:p>
            <a:pPr algn="r"/>
            <a:r>
              <a:rPr lang="ar-TN" sz="2400" dirty="0"/>
              <a:t> يسعى رواندا إلى تشجيع على الابتكار والأبحاث في مجال تكنولوجيا المعلومات والاتصالات من خلال دعم الشباب المبتكر والشركات الناشئة.</a:t>
            </a:r>
            <a:endParaRPr lang="fr-FR" sz="2400" dirty="0"/>
          </a:p>
          <a:p>
            <a:pPr algn="r"/>
            <a:endParaRPr lang="ar-TN" sz="2400" dirty="0"/>
          </a:p>
          <a:p>
            <a:pPr algn="r"/>
            <a:r>
              <a:rPr lang="ar-TN" sz="2400" b="1" dirty="0"/>
              <a:t>توجيه الطلاب نحو المهن الرقمية:</a:t>
            </a:r>
            <a:endParaRPr lang="fr-FR" sz="2400" b="1" dirty="0"/>
          </a:p>
          <a:p>
            <a:pPr algn="r"/>
            <a:endParaRPr lang="fr-FR" sz="2400" b="1" dirty="0"/>
          </a:p>
          <a:p>
            <a:pPr algn="r"/>
            <a:r>
              <a:rPr lang="ar-TN" sz="2400" dirty="0"/>
              <a:t> تطلعات إلى تحفيز الطلاب لاختيار مسارات مهنية في مجال تكنولوجيا المعلومات والاتصالات، مما يعزز الابتكار والتطور المستدام</a:t>
            </a:r>
          </a:p>
        </p:txBody>
      </p:sp>
      <p:sp>
        <p:nvSpPr>
          <p:cNvPr id="46" name="TextBox 46"/>
          <p:cNvSpPr txBox="1"/>
          <p:nvPr/>
        </p:nvSpPr>
        <p:spPr>
          <a:xfrm>
            <a:off x="10744200" y="3419983"/>
            <a:ext cx="4457977" cy="327141"/>
          </a:xfrm>
          <a:prstGeom prst="rect">
            <a:avLst/>
          </a:prstGeom>
        </p:spPr>
        <p:txBody>
          <a:bodyPr lIns="0" tIns="0" rIns="0" bIns="0" rtlCol="0" anchor="t">
            <a:spAutoFit/>
          </a:bodyPr>
          <a:lstStyle/>
          <a:p>
            <a:pPr algn="r">
              <a:lnSpc>
                <a:spcPts val="2417"/>
              </a:lnSpc>
            </a:pPr>
            <a:r>
              <a:rPr lang="ar-TN" sz="2800" b="1" dirty="0">
                <a:solidFill>
                  <a:srgbClr val="FF0000"/>
                </a:solidFill>
              </a:rPr>
              <a:t>التحديات:</a:t>
            </a:r>
            <a:endParaRPr lang="en-US" sz="2800" spc="-64" dirty="0">
              <a:solidFill>
                <a:srgbClr val="FF0000"/>
              </a:solidFill>
              <a:latin typeface="Poppins Bold"/>
            </a:endParaRPr>
          </a:p>
        </p:txBody>
      </p:sp>
      <p:sp>
        <p:nvSpPr>
          <p:cNvPr id="47" name="TextBox 47"/>
          <p:cNvSpPr txBox="1"/>
          <p:nvPr/>
        </p:nvSpPr>
        <p:spPr>
          <a:xfrm>
            <a:off x="1902395" y="2468026"/>
            <a:ext cx="4457977" cy="1037079"/>
          </a:xfrm>
          <a:prstGeom prst="rect">
            <a:avLst/>
          </a:prstGeom>
        </p:spPr>
        <p:txBody>
          <a:bodyPr lIns="0" tIns="0" rIns="0" bIns="0" rtlCol="0" anchor="t">
            <a:spAutoFit/>
          </a:bodyPr>
          <a:lstStyle/>
          <a:p>
            <a:pPr algn="r"/>
            <a:r>
              <a:rPr lang="ar-TN" sz="2800" b="1" dirty="0">
                <a:solidFill>
                  <a:srgbClr val="FF0000"/>
                </a:solidFill>
              </a:rPr>
              <a:t>التطلعات:</a:t>
            </a:r>
            <a:endParaRPr lang="ar-TN" sz="2800" dirty="0">
              <a:solidFill>
                <a:srgbClr val="FF0000"/>
              </a:solidFill>
            </a:endParaRPr>
          </a:p>
          <a:p>
            <a:br>
              <a:rPr lang="ar-TN" dirty="0"/>
            </a:br>
            <a:endParaRPr lang="en-US" sz="2139" spc="-64" dirty="0">
              <a:solidFill>
                <a:srgbClr val="000000"/>
              </a:solidFill>
              <a:latin typeface="Poppins Bold"/>
            </a:endParaRPr>
          </a:p>
        </p:txBody>
      </p:sp>
      <p:sp>
        <p:nvSpPr>
          <p:cNvPr id="50" name="TextBox 50"/>
          <p:cNvSpPr txBox="1"/>
          <p:nvPr/>
        </p:nvSpPr>
        <p:spPr>
          <a:xfrm>
            <a:off x="3717736" y="798910"/>
            <a:ext cx="10852529" cy="1024254"/>
          </a:xfrm>
          <a:prstGeom prst="rect">
            <a:avLst/>
          </a:prstGeom>
        </p:spPr>
        <p:txBody>
          <a:bodyPr lIns="0" tIns="0" rIns="0" bIns="0" rtlCol="0" anchor="t">
            <a:spAutoFit/>
          </a:bodyPr>
          <a:lstStyle/>
          <a:p>
            <a:pPr algn="ctr">
              <a:lnSpc>
                <a:spcPts val="7909"/>
              </a:lnSpc>
            </a:pPr>
            <a:r>
              <a:rPr lang="ar-TN" sz="7200" b="1" i="0" dirty="0">
                <a:effectLst/>
                <a:latin typeface="Söhne"/>
              </a:rPr>
              <a:t>التحديات والتطلعات</a:t>
            </a:r>
            <a:endParaRPr lang="en-US" sz="6999" spc="-209" dirty="0">
              <a:solidFill>
                <a:srgbClr val="C90100"/>
              </a:solidFill>
              <a:latin typeface="Promethean Bold Bold"/>
            </a:endParaRPr>
          </a:p>
        </p:txBody>
      </p:sp>
      <p:sp>
        <p:nvSpPr>
          <p:cNvPr id="51" name="TextBox 51"/>
          <p:cNvSpPr txBox="1"/>
          <p:nvPr/>
        </p:nvSpPr>
        <p:spPr>
          <a:xfrm>
            <a:off x="-497570" y="1687819"/>
            <a:ext cx="16230600" cy="1554143"/>
          </a:xfrm>
          <a:prstGeom prst="rect">
            <a:avLst/>
          </a:prstGeom>
        </p:spPr>
        <p:txBody>
          <a:bodyPr lIns="0" tIns="0" rIns="0" bIns="0" rtlCol="0" anchor="t">
            <a:spAutoFit/>
          </a:bodyPr>
          <a:lstStyle/>
          <a:p>
            <a:pPr algn="r"/>
            <a:r>
              <a:rPr lang="ar-TN" sz="2400" dirty="0"/>
              <a:t>رغم الإنجازات الملموسة، تواجه جهود تعزيز تكنولوجيا المعلومات والاتصالات في رواندا تحديات تستدعي الانتباه والتفكير المستدام. إليك نظرة عن كثب على بعض التحديات والتطلعات:</a:t>
            </a:r>
          </a:p>
          <a:p>
            <a:br>
              <a:rPr lang="ar-TN" sz="2800" dirty="0"/>
            </a:br>
            <a:endParaRPr lang="en-US" sz="2499" dirty="0">
              <a:solidFill>
                <a:srgbClr val="000000"/>
              </a:solidFill>
              <a:latin typeface="Poppins"/>
            </a:endParaRPr>
          </a:p>
        </p:txBody>
      </p:sp>
      <p:sp>
        <p:nvSpPr>
          <p:cNvPr id="52" name="Freeform 52"/>
          <p:cNvSpPr/>
          <p:nvPr/>
        </p:nvSpPr>
        <p:spPr>
          <a:xfrm>
            <a:off x="11520836" y="8545449"/>
            <a:ext cx="943025" cy="941008"/>
          </a:xfrm>
          <a:custGeom>
            <a:avLst/>
            <a:gdLst/>
            <a:ahLst/>
            <a:cxnLst/>
            <a:rect l="l" t="t" r="r" b="b"/>
            <a:pathLst>
              <a:path w="943025" h="941008">
                <a:moveTo>
                  <a:pt x="0" y="0"/>
                </a:moveTo>
                <a:lnTo>
                  <a:pt x="943025" y="0"/>
                </a:lnTo>
                <a:lnTo>
                  <a:pt x="943025" y="941008"/>
                </a:lnTo>
                <a:lnTo>
                  <a:pt x="0" y="94100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fr-TN"/>
          </a:p>
        </p:txBody>
      </p:sp>
      <p:sp>
        <p:nvSpPr>
          <p:cNvPr id="53" name="Freeform 53"/>
          <p:cNvSpPr/>
          <p:nvPr/>
        </p:nvSpPr>
        <p:spPr>
          <a:xfrm>
            <a:off x="16823465" y="1462889"/>
            <a:ext cx="943025" cy="875835"/>
          </a:xfrm>
          <a:custGeom>
            <a:avLst/>
            <a:gdLst/>
            <a:ahLst/>
            <a:cxnLst/>
            <a:rect l="l" t="t" r="r" b="b"/>
            <a:pathLst>
              <a:path w="943025" h="875835">
                <a:moveTo>
                  <a:pt x="0" y="0"/>
                </a:moveTo>
                <a:lnTo>
                  <a:pt x="943025" y="0"/>
                </a:lnTo>
                <a:lnTo>
                  <a:pt x="943025" y="875835"/>
                </a:lnTo>
                <a:lnTo>
                  <a:pt x="0" y="87583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fr-T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1000" fill="hold"/>
                                        <p:tgtEl>
                                          <p:spTgt spid="51"/>
                                        </p:tgtEl>
                                        <p:attrNameLst>
                                          <p:attrName>ppt_x</p:attrName>
                                        </p:attrNameLst>
                                      </p:cBhvr>
                                      <p:tavLst>
                                        <p:tav tm="0">
                                          <p:val>
                                            <p:strVal val="0-#ppt_w/2"/>
                                          </p:val>
                                        </p:tav>
                                        <p:tav tm="100000">
                                          <p:val>
                                            <p:strVal val="#ppt_x"/>
                                          </p:val>
                                        </p:tav>
                                      </p:tavLst>
                                    </p:anim>
                                    <p:anim calcmode="lin" valueType="num">
                                      <p:cBhvr additive="base">
                                        <p:cTn id="8" dur="10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Effect transition="in" filter="fade">
                                      <p:cBhvr>
                                        <p:cTn id="25" dur="500"/>
                                        <p:tgtEl>
                                          <p:spTgt spid="8"/>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Effect transition="in" filter="fade">
                                      <p:cBhvr>
                                        <p:cTn id="30" dur="500"/>
                                        <p:tgtEl>
                                          <p:spTgt spid="10"/>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p:cTn id="33" dur="500" fill="hold"/>
                                        <p:tgtEl>
                                          <p:spTgt spid="12"/>
                                        </p:tgtEl>
                                        <p:attrNameLst>
                                          <p:attrName>ppt_w</p:attrName>
                                        </p:attrNameLst>
                                      </p:cBhvr>
                                      <p:tavLst>
                                        <p:tav tm="0">
                                          <p:val>
                                            <p:fltVal val="0"/>
                                          </p:val>
                                        </p:tav>
                                        <p:tav tm="100000">
                                          <p:val>
                                            <p:strVal val="#ppt_w"/>
                                          </p:val>
                                        </p:tav>
                                      </p:tavLst>
                                    </p:anim>
                                    <p:anim calcmode="lin" valueType="num">
                                      <p:cBhvr>
                                        <p:cTn id="34" dur="500" fill="hold"/>
                                        <p:tgtEl>
                                          <p:spTgt spid="12"/>
                                        </p:tgtEl>
                                        <p:attrNameLst>
                                          <p:attrName>ppt_h</p:attrName>
                                        </p:attrNameLst>
                                      </p:cBhvr>
                                      <p:tavLst>
                                        <p:tav tm="0">
                                          <p:val>
                                            <p:fltVal val="0"/>
                                          </p:val>
                                        </p:tav>
                                        <p:tav tm="100000">
                                          <p:val>
                                            <p:strVal val="#ppt_h"/>
                                          </p:val>
                                        </p:tav>
                                      </p:tavLst>
                                    </p:anim>
                                    <p:animEffect transition="in" filter="fade">
                                      <p:cBhvr>
                                        <p:cTn id="35" dur="500"/>
                                        <p:tgtEl>
                                          <p:spTgt spid="12"/>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p:cTn id="38" dur="500" fill="hold"/>
                                        <p:tgtEl>
                                          <p:spTgt spid="14"/>
                                        </p:tgtEl>
                                        <p:attrNameLst>
                                          <p:attrName>ppt_w</p:attrName>
                                        </p:attrNameLst>
                                      </p:cBhvr>
                                      <p:tavLst>
                                        <p:tav tm="0">
                                          <p:val>
                                            <p:fltVal val="0"/>
                                          </p:val>
                                        </p:tav>
                                        <p:tav tm="100000">
                                          <p:val>
                                            <p:strVal val="#ppt_w"/>
                                          </p:val>
                                        </p:tav>
                                      </p:tavLst>
                                    </p:anim>
                                    <p:anim calcmode="lin" valueType="num">
                                      <p:cBhvr>
                                        <p:cTn id="39" dur="500" fill="hold"/>
                                        <p:tgtEl>
                                          <p:spTgt spid="14"/>
                                        </p:tgtEl>
                                        <p:attrNameLst>
                                          <p:attrName>ppt_h</p:attrName>
                                        </p:attrNameLst>
                                      </p:cBhvr>
                                      <p:tavLst>
                                        <p:tav tm="0">
                                          <p:val>
                                            <p:fltVal val="0"/>
                                          </p:val>
                                        </p:tav>
                                        <p:tav tm="100000">
                                          <p:val>
                                            <p:strVal val="#ppt_h"/>
                                          </p:val>
                                        </p:tav>
                                      </p:tavLst>
                                    </p:anim>
                                    <p:animEffect transition="in" filter="fade">
                                      <p:cBhvr>
                                        <p:cTn id="40" dur="500"/>
                                        <p:tgtEl>
                                          <p:spTgt spid="14"/>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anim calcmode="lin" valueType="num">
                                      <p:cBhvr>
                                        <p:cTn id="43" dur="500" fill="hold"/>
                                        <p:tgtEl>
                                          <p:spTgt spid="52"/>
                                        </p:tgtEl>
                                        <p:attrNameLst>
                                          <p:attrName>ppt_w</p:attrName>
                                        </p:attrNameLst>
                                      </p:cBhvr>
                                      <p:tavLst>
                                        <p:tav tm="0">
                                          <p:val>
                                            <p:fltVal val="0"/>
                                          </p:val>
                                        </p:tav>
                                        <p:tav tm="100000">
                                          <p:val>
                                            <p:strVal val="#ppt_w"/>
                                          </p:val>
                                        </p:tav>
                                      </p:tavLst>
                                    </p:anim>
                                    <p:anim calcmode="lin" valueType="num">
                                      <p:cBhvr>
                                        <p:cTn id="44" dur="500" fill="hold"/>
                                        <p:tgtEl>
                                          <p:spTgt spid="52"/>
                                        </p:tgtEl>
                                        <p:attrNameLst>
                                          <p:attrName>ppt_h</p:attrName>
                                        </p:attrNameLst>
                                      </p:cBhvr>
                                      <p:tavLst>
                                        <p:tav tm="0">
                                          <p:val>
                                            <p:fltVal val="0"/>
                                          </p:val>
                                        </p:tav>
                                        <p:tav tm="100000">
                                          <p:val>
                                            <p:strVal val="#ppt_h"/>
                                          </p:val>
                                        </p:tav>
                                      </p:tavLst>
                                    </p:anim>
                                    <p:animEffect transition="in" filter="fade">
                                      <p:cBhvr>
                                        <p:cTn id="45" dur="500"/>
                                        <p:tgtEl>
                                          <p:spTgt spid="52"/>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53"/>
                                        </p:tgtEl>
                                        <p:attrNameLst>
                                          <p:attrName>style.visibility</p:attrName>
                                        </p:attrNameLst>
                                      </p:cBhvr>
                                      <p:to>
                                        <p:strVal val="visible"/>
                                      </p:to>
                                    </p:set>
                                    <p:anim calcmode="lin" valueType="num">
                                      <p:cBhvr>
                                        <p:cTn id="48" dur="500" fill="hold"/>
                                        <p:tgtEl>
                                          <p:spTgt spid="53"/>
                                        </p:tgtEl>
                                        <p:attrNameLst>
                                          <p:attrName>ppt_w</p:attrName>
                                        </p:attrNameLst>
                                      </p:cBhvr>
                                      <p:tavLst>
                                        <p:tav tm="0">
                                          <p:val>
                                            <p:fltVal val="0"/>
                                          </p:val>
                                        </p:tav>
                                        <p:tav tm="100000">
                                          <p:val>
                                            <p:strVal val="#ppt_w"/>
                                          </p:val>
                                        </p:tav>
                                      </p:tavLst>
                                    </p:anim>
                                    <p:anim calcmode="lin" valueType="num">
                                      <p:cBhvr>
                                        <p:cTn id="49" dur="500" fill="hold"/>
                                        <p:tgtEl>
                                          <p:spTgt spid="53"/>
                                        </p:tgtEl>
                                        <p:attrNameLst>
                                          <p:attrName>ppt_h</p:attrName>
                                        </p:attrNameLst>
                                      </p:cBhvr>
                                      <p:tavLst>
                                        <p:tav tm="0">
                                          <p:val>
                                            <p:fltVal val="0"/>
                                          </p:val>
                                        </p:tav>
                                        <p:tav tm="100000">
                                          <p:val>
                                            <p:strVal val="#ppt_h"/>
                                          </p:val>
                                        </p:tav>
                                      </p:tavLst>
                                    </p:anim>
                                    <p:animEffect transition="in" filter="fade">
                                      <p:cBhvr>
                                        <p:cTn id="50" dur="500"/>
                                        <p:tgtEl>
                                          <p:spTgt spid="53"/>
                                        </p:tgtEl>
                                      </p:cBhvr>
                                    </p:animEffect>
                                  </p:childTnLst>
                                </p:cTn>
                              </p:par>
                              <p:par>
                                <p:cTn id="51" presetID="42"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1000"/>
                                        <p:tgtEl>
                                          <p:spTgt spid="42"/>
                                        </p:tgtEl>
                                      </p:cBhvr>
                                    </p:animEffect>
                                    <p:anim calcmode="lin" valueType="num">
                                      <p:cBhvr>
                                        <p:cTn id="54" dur="1000" fill="hold"/>
                                        <p:tgtEl>
                                          <p:spTgt spid="42"/>
                                        </p:tgtEl>
                                        <p:attrNameLst>
                                          <p:attrName>ppt_x</p:attrName>
                                        </p:attrNameLst>
                                      </p:cBhvr>
                                      <p:tavLst>
                                        <p:tav tm="0">
                                          <p:val>
                                            <p:strVal val="#ppt_x"/>
                                          </p:val>
                                        </p:tav>
                                        <p:tav tm="100000">
                                          <p:val>
                                            <p:strVal val="#ppt_x"/>
                                          </p:val>
                                        </p:tav>
                                      </p:tavLst>
                                    </p:anim>
                                    <p:anim calcmode="lin" valueType="num">
                                      <p:cBhvr>
                                        <p:cTn id="55" dur="1000" fill="hold"/>
                                        <p:tgtEl>
                                          <p:spTgt spid="42"/>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fade">
                                      <p:cBhvr>
                                        <p:cTn id="58" dur="1000"/>
                                        <p:tgtEl>
                                          <p:spTgt spid="46"/>
                                        </p:tgtEl>
                                      </p:cBhvr>
                                    </p:animEffect>
                                    <p:anim calcmode="lin" valueType="num">
                                      <p:cBhvr>
                                        <p:cTn id="59" dur="1000" fill="hold"/>
                                        <p:tgtEl>
                                          <p:spTgt spid="46"/>
                                        </p:tgtEl>
                                        <p:attrNameLst>
                                          <p:attrName>ppt_x</p:attrName>
                                        </p:attrNameLst>
                                      </p:cBhvr>
                                      <p:tavLst>
                                        <p:tav tm="0">
                                          <p:val>
                                            <p:strVal val="#ppt_x"/>
                                          </p:val>
                                        </p:tav>
                                        <p:tav tm="100000">
                                          <p:val>
                                            <p:strVal val="#ppt_x"/>
                                          </p:val>
                                        </p:tav>
                                      </p:tavLst>
                                    </p:anim>
                                    <p:anim calcmode="lin" valueType="num">
                                      <p:cBhvr>
                                        <p:cTn id="60" dur="1000" fill="hold"/>
                                        <p:tgtEl>
                                          <p:spTgt spid="46"/>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1000"/>
                                        <p:tgtEl>
                                          <p:spTgt spid="43"/>
                                        </p:tgtEl>
                                      </p:cBhvr>
                                    </p:animEffect>
                                    <p:anim calcmode="lin" valueType="num">
                                      <p:cBhvr>
                                        <p:cTn id="64" dur="1000" fill="hold"/>
                                        <p:tgtEl>
                                          <p:spTgt spid="43"/>
                                        </p:tgtEl>
                                        <p:attrNameLst>
                                          <p:attrName>ppt_x</p:attrName>
                                        </p:attrNameLst>
                                      </p:cBhvr>
                                      <p:tavLst>
                                        <p:tav tm="0">
                                          <p:val>
                                            <p:strVal val="#ppt_x"/>
                                          </p:val>
                                        </p:tav>
                                        <p:tav tm="100000">
                                          <p:val>
                                            <p:strVal val="#ppt_x"/>
                                          </p:val>
                                        </p:tav>
                                      </p:tavLst>
                                    </p:anim>
                                    <p:anim calcmode="lin" valueType="num">
                                      <p:cBhvr>
                                        <p:cTn id="65" dur="1000" fill="hold"/>
                                        <p:tgtEl>
                                          <p:spTgt spid="43"/>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47"/>
                                        </p:tgtEl>
                                        <p:attrNameLst>
                                          <p:attrName>style.visibility</p:attrName>
                                        </p:attrNameLst>
                                      </p:cBhvr>
                                      <p:to>
                                        <p:strVal val="visible"/>
                                      </p:to>
                                    </p:set>
                                    <p:animEffect transition="in" filter="fade">
                                      <p:cBhvr>
                                        <p:cTn id="68" dur="1000"/>
                                        <p:tgtEl>
                                          <p:spTgt spid="47"/>
                                        </p:tgtEl>
                                      </p:cBhvr>
                                    </p:animEffect>
                                    <p:anim calcmode="lin" valueType="num">
                                      <p:cBhvr>
                                        <p:cTn id="69" dur="1000" fill="hold"/>
                                        <p:tgtEl>
                                          <p:spTgt spid="47"/>
                                        </p:tgtEl>
                                        <p:attrNameLst>
                                          <p:attrName>ppt_x</p:attrName>
                                        </p:attrNameLst>
                                      </p:cBhvr>
                                      <p:tavLst>
                                        <p:tav tm="0">
                                          <p:val>
                                            <p:strVal val="#ppt_x"/>
                                          </p:val>
                                        </p:tav>
                                        <p:tav tm="100000">
                                          <p:val>
                                            <p:strVal val="#ppt_x"/>
                                          </p:val>
                                        </p:tav>
                                      </p:tavLst>
                                    </p:anim>
                                    <p:anim calcmode="lin" valueType="num">
                                      <p:cBhvr>
                                        <p:cTn id="70"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10" grpId="0" animBg="1"/>
      <p:bldP spid="12" grpId="0" animBg="1"/>
      <p:bldP spid="14" grpId="0" animBg="1"/>
      <p:bldP spid="42" grpId="0"/>
      <p:bldP spid="43" grpId="0"/>
      <p:bldP spid="46" grpId="0"/>
      <p:bldP spid="47" grpId="0"/>
      <p:bldP spid="51" grpId="0"/>
      <p:bldP spid="52" grpId="0" animBg="1"/>
      <p:bldP spid="5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rot="-4773720">
            <a:off x="5570985" y="2932996"/>
            <a:ext cx="12676724" cy="4421008"/>
          </a:xfrm>
          <a:custGeom>
            <a:avLst/>
            <a:gdLst/>
            <a:ahLst/>
            <a:cxnLst/>
            <a:rect l="l" t="t" r="r" b="b"/>
            <a:pathLst>
              <a:path w="12676724" h="4421008">
                <a:moveTo>
                  <a:pt x="0" y="0"/>
                </a:moveTo>
                <a:lnTo>
                  <a:pt x="12676724" y="0"/>
                </a:lnTo>
                <a:lnTo>
                  <a:pt x="12676724" y="4421008"/>
                </a:lnTo>
                <a:lnTo>
                  <a:pt x="0" y="44210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TN"/>
          </a:p>
        </p:txBody>
      </p:sp>
      <p:grpSp>
        <p:nvGrpSpPr>
          <p:cNvPr id="3" name="Group 3"/>
          <p:cNvGrpSpPr/>
          <p:nvPr/>
        </p:nvGrpSpPr>
        <p:grpSpPr>
          <a:xfrm>
            <a:off x="11115371" y="0"/>
            <a:ext cx="7172629" cy="10284335"/>
            <a:chOff x="0" y="0"/>
            <a:chExt cx="20508404" cy="29405580"/>
          </a:xfrm>
        </p:grpSpPr>
        <p:sp>
          <p:nvSpPr>
            <p:cNvPr id="4" name="Freeform 4"/>
            <p:cNvSpPr/>
            <p:nvPr/>
          </p:nvSpPr>
          <p:spPr>
            <a:xfrm>
              <a:off x="0" y="0"/>
              <a:ext cx="20508340" cy="29405582"/>
            </a:xfrm>
            <a:custGeom>
              <a:avLst/>
              <a:gdLst/>
              <a:ahLst/>
              <a:cxnLst/>
              <a:rect l="l" t="t" r="r" b="b"/>
              <a:pathLst>
                <a:path w="20508340" h="29405582">
                  <a:moveTo>
                    <a:pt x="9683242" y="0"/>
                  </a:moveTo>
                  <a:cubicBezTo>
                    <a:pt x="9719437" y="5416550"/>
                    <a:pt x="8407908" y="9588373"/>
                    <a:pt x="4155313" y="16175737"/>
                  </a:cubicBezTo>
                  <a:cubicBezTo>
                    <a:pt x="343281" y="22080474"/>
                    <a:pt x="1397" y="27222577"/>
                    <a:pt x="0" y="28861513"/>
                  </a:cubicBezTo>
                  <a:lnTo>
                    <a:pt x="0" y="28881071"/>
                  </a:lnTo>
                  <a:cubicBezTo>
                    <a:pt x="254" y="29222064"/>
                    <a:pt x="15240" y="29405582"/>
                    <a:pt x="15240" y="29405582"/>
                  </a:cubicBezTo>
                  <a:lnTo>
                    <a:pt x="20508340" y="29405582"/>
                  </a:lnTo>
                  <a:lnTo>
                    <a:pt x="20508340" y="0"/>
                  </a:lnTo>
                  <a:close/>
                </a:path>
              </a:pathLst>
            </a:custGeom>
            <a:blipFill>
              <a:blip r:embed="rId4"/>
              <a:stretch>
                <a:fillRect l="-27188" r="-88021"/>
              </a:stretch>
            </a:blipFill>
          </p:spPr>
          <p:txBody>
            <a:bodyPr/>
            <a:lstStyle/>
            <a:p>
              <a:endParaRPr lang="fr-TN"/>
            </a:p>
          </p:txBody>
        </p:sp>
      </p:grpSp>
      <p:sp>
        <p:nvSpPr>
          <p:cNvPr id="5" name="Freeform 5"/>
          <p:cNvSpPr/>
          <p:nvPr/>
        </p:nvSpPr>
        <p:spPr>
          <a:xfrm rot="-2967198" flipH="1">
            <a:off x="13287997" y="6433664"/>
            <a:ext cx="10665551" cy="3626287"/>
          </a:xfrm>
          <a:custGeom>
            <a:avLst/>
            <a:gdLst/>
            <a:ahLst/>
            <a:cxnLst/>
            <a:rect l="l" t="t" r="r" b="b"/>
            <a:pathLst>
              <a:path w="10665551" h="3626287">
                <a:moveTo>
                  <a:pt x="10665551" y="0"/>
                </a:moveTo>
                <a:lnTo>
                  <a:pt x="0" y="0"/>
                </a:lnTo>
                <a:lnTo>
                  <a:pt x="0" y="3626288"/>
                </a:lnTo>
                <a:lnTo>
                  <a:pt x="10665551" y="3626288"/>
                </a:lnTo>
                <a:lnTo>
                  <a:pt x="10665551" y="0"/>
                </a:lnTo>
                <a:close/>
              </a:path>
            </a:pathLst>
          </a:custGeom>
          <a:blipFill>
            <a:blip r:embed="rId5">
              <a:alphaModFix amt="77000"/>
              <a:extLst>
                <a:ext uri="{96DAC541-7B7A-43D3-8B79-37D633B846F1}">
                  <asvg:svgBlip xmlns:asvg="http://schemas.microsoft.com/office/drawing/2016/SVG/main" r:embed="rId6"/>
                </a:ext>
              </a:extLst>
            </a:blip>
            <a:stretch>
              <a:fillRect/>
            </a:stretch>
          </a:blipFill>
        </p:spPr>
        <p:txBody>
          <a:bodyPr/>
          <a:lstStyle/>
          <a:p>
            <a:endParaRPr lang="fr-TN"/>
          </a:p>
        </p:txBody>
      </p:sp>
      <p:sp>
        <p:nvSpPr>
          <p:cNvPr id="6" name="TextBox 6"/>
          <p:cNvSpPr txBox="1"/>
          <p:nvPr/>
        </p:nvSpPr>
        <p:spPr>
          <a:xfrm>
            <a:off x="1028700" y="2471229"/>
            <a:ext cx="8555259" cy="5050790"/>
          </a:xfrm>
          <a:prstGeom prst="rect">
            <a:avLst/>
          </a:prstGeom>
        </p:spPr>
        <p:txBody>
          <a:bodyPr lIns="0" tIns="0" rIns="0" bIns="0" rtlCol="0" anchor="t">
            <a:spAutoFit/>
          </a:bodyPr>
          <a:lstStyle/>
          <a:p>
            <a:pPr algn="r">
              <a:lnSpc>
                <a:spcPts val="3639"/>
              </a:lnSpc>
            </a:pPr>
            <a:r>
              <a:rPr lang="ar-TN" sz="2799" dirty="0">
                <a:solidFill>
                  <a:srgbClr val="000000"/>
                </a:solidFill>
                <a:latin typeface="Poppins"/>
              </a:rPr>
              <a:t>تعكس رواندا زيادتها في تعزيز تكنولوجيا المعلومات والاتصالات كجزء أساسي من رؤيتها لتحقيق تنمية مستدامة. من خلال الالتزام بتحسين التعليم في هذا المجال، نشهد تقدمًا ملحوظًا في قدرات الشباب وفرصهم المستقبلية.</a:t>
            </a:r>
          </a:p>
          <a:p>
            <a:pPr algn="r">
              <a:lnSpc>
                <a:spcPts val="3639"/>
              </a:lnSpc>
            </a:pPr>
            <a:endParaRPr lang="ar-TN" sz="2799" dirty="0">
              <a:solidFill>
                <a:srgbClr val="000000"/>
              </a:solidFill>
              <a:latin typeface="Poppins"/>
            </a:endParaRPr>
          </a:p>
          <a:p>
            <a:pPr algn="r">
              <a:lnSpc>
                <a:spcPts val="3639"/>
              </a:lnSpc>
            </a:pPr>
            <a:r>
              <a:rPr lang="ar-TN" sz="2799" dirty="0">
                <a:solidFill>
                  <a:srgbClr val="000000"/>
                </a:solidFill>
                <a:latin typeface="Poppins"/>
              </a:rPr>
              <a:t>في هذا العرض، قمنا بمتابعة تطور تعليم تكنولوجيا المعلومات والاتصالات في رواندا. من السياسات الحكومية إلى البنية التحتية التكنولوجية المتطورة وبرامج التعليم المبتكرة، يتضح التزام رواندا ببناء مستقبل رقمي مشرق.</a:t>
            </a:r>
          </a:p>
          <a:p>
            <a:pPr algn="r">
              <a:lnSpc>
                <a:spcPts val="3639"/>
              </a:lnSpc>
            </a:pPr>
            <a:endParaRPr lang="ar-TN" sz="2799" dirty="0">
              <a:solidFill>
                <a:srgbClr val="000000"/>
              </a:solidFill>
              <a:latin typeface="Poppins"/>
            </a:endParaRPr>
          </a:p>
          <a:p>
            <a:pPr algn="r">
              <a:lnSpc>
                <a:spcPts val="3639"/>
              </a:lnSpc>
            </a:pPr>
            <a:r>
              <a:rPr lang="ar-TN" sz="2799" dirty="0">
                <a:solidFill>
                  <a:srgbClr val="000000"/>
                </a:solidFill>
                <a:latin typeface="Poppins"/>
              </a:rPr>
              <a:t>في الختام، نؤكد على أهمية استمرار العمل المشترك لتحقيق التكامل التكنولوجي في التعليم وتوسيع الفرص للشباب. إن نجاح هذه الجهود يعزز التنمية الشاملة ويسهم في بناء مجتمع مستدام يعكس رؤية رواندا للمستقبل</a:t>
            </a:r>
            <a:endParaRPr lang="en-US" sz="2799" dirty="0">
              <a:solidFill>
                <a:srgbClr val="000000"/>
              </a:solidFill>
              <a:latin typeface="Poppins"/>
            </a:endParaRPr>
          </a:p>
        </p:txBody>
      </p:sp>
      <p:grpSp>
        <p:nvGrpSpPr>
          <p:cNvPr id="7" name="Group 7"/>
          <p:cNvGrpSpPr/>
          <p:nvPr/>
        </p:nvGrpSpPr>
        <p:grpSpPr>
          <a:xfrm>
            <a:off x="11279555" y="946396"/>
            <a:ext cx="857867" cy="85786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EDED"/>
            </a:solidFill>
          </p:spPr>
          <p:txBody>
            <a:bodyPr/>
            <a:lstStyle/>
            <a:p>
              <a:endParaRPr lang="fr-TN"/>
            </a:p>
          </p:txBody>
        </p:sp>
        <p:sp>
          <p:nvSpPr>
            <p:cNvPr id="9" name="TextBox 9"/>
            <p:cNvSpPr txBox="1"/>
            <p:nvPr/>
          </p:nvSpPr>
          <p:spPr>
            <a:xfrm>
              <a:off x="76200" y="76200"/>
              <a:ext cx="660400" cy="660400"/>
            </a:xfrm>
            <a:prstGeom prst="rect">
              <a:avLst/>
            </a:prstGeom>
          </p:spPr>
          <p:txBody>
            <a:bodyPr lIns="50800" tIns="50800" rIns="50800" bIns="50800" rtlCol="0" anchor="ctr"/>
            <a:lstStyle/>
            <a:p>
              <a:pPr algn="ctr">
                <a:lnSpc>
                  <a:spcPts val="1855"/>
                </a:lnSpc>
              </a:pPr>
              <a:endParaRPr/>
            </a:p>
          </p:txBody>
        </p:sp>
      </p:grpSp>
      <p:grpSp>
        <p:nvGrpSpPr>
          <p:cNvPr id="10" name="Group 10"/>
          <p:cNvGrpSpPr/>
          <p:nvPr/>
        </p:nvGrpSpPr>
        <p:grpSpPr>
          <a:xfrm>
            <a:off x="10765440" y="2226096"/>
            <a:ext cx="604566" cy="60456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0000"/>
            </a:solidFill>
          </p:spPr>
          <p:txBody>
            <a:bodyPr/>
            <a:lstStyle/>
            <a:p>
              <a:endParaRPr lang="fr-TN"/>
            </a:p>
          </p:txBody>
        </p:sp>
        <p:sp>
          <p:nvSpPr>
            <p:cNvPr id="12" name="TextBox 12"/>
            <p:cNvSpPr txBox="1"/>
            <p:nvPr/>
          </p:nvSpPr>
          <p:spPr>
            <a:xfrm>
              <a:off x="76200" y="76200"/>
              <a:ext cx="660400" cy="660400"/>
            </a:xfrm>
            <a:prstGeom prst="rect">
              <a:avLst/>
            </a:prstGeom>
          </p:spPr>
          <p:txBody>
            <a:bodyPr lIns="50800" tIns="50800" rIns="50800" bIns="50800" rtlCol="0" anchor="ctr"/>
            <a:lstStyle/>
            <a:p>
              <a:pPr algn="ctr">
                <a:lnSpc>
                  <a:spcPts val="1855"/>
                </a:lnSpc>
              </a:pPr>
              <a:endParaRPr/>
            </a:p>
          </p:txBody>
        </p:sp>
      </p:grpSp>
      <p:grpSp>
        <p:nvGrpSpPr>
          <p:cNvPr id="13" name="Group 13"/>
          <p:cNvGrpSpPr/>
          <p:nvPr/>
        </p:nvGrpSpPr>
        <p:grpSpPr>
          <a:xfrm>
            <a:off x="11590531" y="681913"/>
            <a:ext cx="637633" cy="637633"/>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B20100"/>
              </a:solidFill>
              <a:prstDash val="solid"/>
              <a:miter/>
            </a:ln>
          </p:spPr>
          <p:txBody>
            <a:bodyPr/>
            <a:lstStyle/>
            <a:p>
              <a:endParaRPr lang="fr-TN"/>
            </a:p>
          </p:txBody>
        </p:sp>
        <p:sp>
          <p:nvSpPr>
            <p:cNvPr id="15" name="TextBox 15"/>
            <p:cNvSpPr txBox="1"/>
            <p:nvPr/>
          </p:nvSpPr>
          <p:spPr>
            <a:xfrm>
              <a:off x="76200" y="76200"/>
              <a:ext cx="660400" cy="660400"/>
            </a:xfrm>
            <a:prstGeom prst="rect">
              <a:avLst/>
            </a:prstGeom>
          </p:spPr>
          <p:txBody>
            <a:bodyPr lIns="50800" tIns="50800" rIns="50800" bIns="50800" rtlCol="0" anchor="ctr"/>
            <a:lstStyle/>
            <a:p>
              <a:pPr algn="ctr">
                <a:lnSpc>
                  <a:spcPts val="1855"/>
                </a:lnSpc>
              </a:pPr>
              <a:endParaRPr/>
            </a:p>
          </p:txBody>
        </p:sp>
      </p:grpSp>
      <p:sp>
        <p:nvSpPr>
          <p:cNvPr id="16" name="TextBox 16"/>
          <p:cNvSpPr txBox="1"/>
          <p:nvPr/>
        </p:nvSpPr>
        <p:spPr>
          <a:xfrm>
            <a:off x="1028700" y="1066800"/>
            <a:ext cx="7196642" cy="1024254"/>
          </a:xfrm>
          <a:prstGeom prst="rect">
            <a:avLst/>
          </a:prstGeom>
        </p:spPr>
        <p:txBody>
          <a:bodyPr lIns="0" tIns="0" rIns="0" bIns="0" rtlCol="0" anchor="t">
            <a:spAutoFit/>
          </a:bodyPr>
          <a:lstStyle/>
          <a:p>
            <a:pPr algn="ctr">
              <a:lnSpc>
                <a:spcPts val="7909"/>
              </a:lnSpc>
            </a:pPr>
            <a:r>
              <a:rPr lang="ar-TN" sz="7200" b="1" i="0" dirty="0">
                <a:solidFill>
                  <a:srgbClr val="FF0000"/>
                </a:solidFill>
                <a:effectLst/>
                <a:latin typeface="Söhne"/>
              </a:rPr>
              <a:t>الختام</a:t>
            </a:r>
            <a:endParaRPr lang="en-US" sz="6999" spc="-209" dirty="0">
              <a:solidFill>
                <a:srgbClr val="FF0000"/>
              </a:solidFill>
              <a:latin typeface="Promethean Bold 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000" fill="hold"/>
                                        <p:tgtEl>
                                          <p:spTgt spid="6"/>
                                        </p:tgtEl>
                                        <p:attrNameLst>
                                          <p:attrName>ppt_x</p:attrName>
                                        </p:attrNameLst>
                                      </p:cBhvr>
                                      <p:tavLst>
                                        <p:tav tm="0">
                                          <p:val>
                                            <p:strVal val="#ppt_x"/>
                                          </p:val>
                                        </p:tav>
                                        <p:tav tm="100000">
                                          <p:val>
                                            <p:strVal val="#ppt_x"/>
                                          </p:val>
                                        </p:tav>
                                      </p:tavLst>
                                    </p:anim>
                                    <p:anim calcmode="lin" valueType="num">
                                      <p:cBhvr additive="base">
                                        <p:cTn id="13"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rot="-10602057">
            <a:off x="12407590" y="-1133853"/>
            <a:ext cx="6240735" cy="2176456"/>
          </a:xfrm>
          <a:custGeom>
            <a:avLst/>
            <a:gdLst/>
            <a:ahLst/>
            <a:cxnLst/>
            <a:rect l="l" t="t" r="r" b="b"/>
            <a:pathLst>
              <a:path w="6240735" h="2176456">
                <a:moveTo>
                  <a:pt x="0" y="0"/>
                </a:moveTo>
                <a:lnTo>
                  <a:pt x="6240735" y="0"/>
                </a:lnTo>
                <a:lnTo>
                  <a:pt x="6240735" y="2176457"/>
                </a:lnTo>
                <a:lnTo>
                  <a:pt x="0" y="21764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TN"/>
          </a:p>
        </p:txBody>
      </p:sp>
      <p:sp>
        <p:nvSpPr>
          <p:cNvPr id="3" name="Freeform 3"/>
          <p:cNvSpPr/>
          <p:nvPr/>
        </p:nvSpPr>
        <p:spPr>
          <a:xfrm rot="-201626" flipV="1">
            <a:off x="-440482" y="-1192452"/>
            <a:ext cx="6576787" cy="2293655"/>
          </a:xfrm>
          <a:custGeom>
            <a:avLst/>
            <a:gdLst/>
            <a:ahLst/>
            <a:cxnLst/>
            <a:rect l="l" t="t" r="r" b="b"/>
            <a:pathLst>
              <a:path w="6576787" h="2293655">
                <a:moveTo>
                  <a:pt x="0" y="2293655"/>
                </a:moveTo>
                <a:lnTo>
                  <a:pt x="6576787" y="2293655"/>
                </a:lnTo>
                <a:lnTo>
                  <a:pt x="6576787" y="0"/>
                </a:lnTo>
                <a:lnTo>
                  <a:pt x="0" y="0"/>
                </a:lnTo>
                <a:lnTo>
                  <a:pt x="0" y="229365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TN"/>
          </a:p>
        </p:txBody>
      </p:sp>
      <p:grpSp>
        <p:nvGrpSpPr>
          <p:cNvPr id="4" name="Group 4"/>
          <p:cNvGrpSpPr/>
          <p:nvPr/>
        </p:nvGrpSpPr>
        <p:grpSpPr>
          <a:xfrm>
            <a:off x="-1342907" y="10016500"/>
            <a:ext cx="20973813" cy="734301"/>
            <a:chOff x="0" y="0"/>
            <a:chExt cx="11607985" cy="406400"/>
          </a:xfrm>
        </p:grpSpPr>
        <p:sp>
          <p:nvSpPr>
            <p:cNvPr id="5" name="Freeform 5"/>
            <p:cNvSpPr/>
            <p:nvPr/>
          </p:nvSpPr>
          <p:spPr>
            <a:xfrm>
              <a:off x="0" y="0"/>
              <a:ext cx="11607985" cy="406400"/>
            </a:xfrm>
            <a:custGeom>
              <a:avLst/>
              <a:gdLst/>
              <a:ahLst/>
              <a:cxnLst/>
              <a:rect l="l" t="t" r="r" b="b"/>
              <a:pathLst>
                <a:path w="11607985" h="406400">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000000"/>
            </a:solidFill>
          </p:spPr>
          <p:txBody>
            <a:bodyPr/>
            <a:lstStyle/>
            <a:p>
              <a:endParaRPr lang="fr-TN"/>
            </a:p>
          </p:txBody>
        </p:sp>
        <p:sp>
          <p:nvSpPr>
            <p:cNvPr id="6" name="TextBox 6"/>
            <p:cNvSpPr txBox="1"/>
            <p:nvPr/>
          </p:nvSpPr>
          <p:spPr>
            <a:xfrm>
              <a:off x="0" y="-57150"/>
              <a:ext cx="11607985" cy="46355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2488624" y="10016500"/>
            <a:ext cx="13310752" cy="734301"/>
            <a:chOff x="0" y="0"/>
            <a:chExt cx="7366854" cy="406400"/>
          </a:xfrm>
        </p:grpSpPr>
        <p:sp>
          <p:nvSpPr>
            <p:cNvPr id="8" name="Freeform 8"/>
            <p:cNvSpPr/>
            <p:nvPr/>
          </p:nvSpPr>
          <p:spPr>
            <a:xfrm>
              <a:off x="0" y="0"/>
              <a:ext cx="7366853" cy="406400"/>
            </a:xfrm>
            <a:custGeom>
              <a:avLst/>
              <a:gdLst/>
              <a:ahLst/>
              <a:cxnLst/>
              <a:rect l="l" t="t" r="r" b="b"/>
              <a:pathLst>
                <a:path w="7366853" h="406400">
                  <a:moveTo>
                    <a:pt x="7163653" y="0"/>
                  </a:moveTo>
                  <a:cubicBezTo>
                    <a:pt x="7275878" y="0"/>
                    <a:pt x="7366853" y="90976"/>
                    <a:pt x="7366853" y="203200"/>
                  </a:cubicBezTo>
                  <a:cubicBezTo>
                    <a:pt x="7366853" y="315424"/>
                    <a:pt x="7275878" y="406400"/>
                    <a:pt x="7163653" y="406400"/>
                  </a:cubicBezTo>
                  <a:lnTo>
                    <a:pt x="203200" y="406400"/>
                  </a:lnTo>
                  <a:cubicBezTo>
                    <a:pt x="90976" y="406400"/>
                    <a:pt x="0" y="315424"/>
                    <a:pt x="0" y="203200"/>
                  </a:cubicBezTo>
                  <a:cubicBezTo>
                    <a:pt x="0" y="90976"/>
                    <a:pt x="90976" y="0"/>
                    <a:pt x="203200" y="0"/>
                  </a:cubicBezTo>
                  <a:close/>
                </a:path>
              </a:pathLst>
            </a:custGeom>
            <a:solidFill>
              <a:srgbClr val="F80000"/>
            </a:solidFill>
          </p:spPr>
          <p:txBody>
            <a:bodyPr/>
            <a:lstStyle/>
            <a:p>
              <a:endParaRPr lang="fr-TN"/>
            </a:p>
          </p:txBody>
        </p:sp>
        <p:sp>
          <p:nvSpPr>
            <p:cNvPr id="9" name="TextBox 9"/>
            <p:cNvSpPr txBox="1"/>
            <p:nvPr/>
          </p:nvSpPr>
          <p:spPr>
            <a:xfrm>
              <a:off x="0" y="-57150"/>
              <a:ext cx="7366854" cy="46355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4131384" y="10016500"/>
            <a:ext cx="10025232" cy="734301"/>
            <a:chOff x="0" y="0"/>
            <a:chExt cx="5548478" cy="406400"/>
          </a:xfrm>
        </p:grpSpPr>
        <p:sp>
          <p:nvSpPr>
            <p:cNvPr id="11" name="Freeform 11"/>
            <p:cNvSpPr/>
            <p:nvPr/>
          </p:nvSpPr>
          <p:spPr>
            <a:xfrm>
              <a:off x="0" y="0"/>
              <a:ext cx="5548478" cy="406400"/>
            </a:xfrm>
            <a:custGeom>
              <a:avLst/>
              <a:gdLst/>
              <a:ahLst/>
              <a:cxnLst/>
              <a:rect l="l" t="t" r="r" b="b"/>
              <a:pathLst>
                <a:path w="5548478" h="406400">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EDEDED"/>
            </a:solidFill>
          </p:spPr>
          <p:txBody>
            <a:bodyPr/>
            <a:lstStyle/>
            <a:p>
              <a:endParaRPr lang="fr-TN"/>
            </a:p>
          </p:txBody>
        </p:sp>
        <p:sp>
          <p:nvSpPr>
            <p:cNvPr id="12" name="TextBox 12"/>
            <p:cNvSpPr txBox="1"/>
            <p:nvPr/>
          </p:nvSpPr>
          <p:spPr>
            <a:xfrm>
              <a:off x="0" y="-57150"/>
              <a:ext cx="5548478" cy="463550"/>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0" y="4140835"/>
            <a:ext cx="18288000" cy="1129348"/>
          </a:xfrm>
          <a:prstGeom prst="rect">
            <a:avLst/>
          </a:prstGeom>
        </p:spPr>
        <p:txBody>
          <a:bodyPr lIns="0" tIns="0" rIns="0" bIns="0" rtlCol="0" anchor="t">
            <a:spAutoFit/>
          </a:bodyPr>
          <a:lstStyle/>
          <a:p>
            <a:pPr algn="ctr">
              <a:lnSpc>
                <a:spcPts val="9604"/>
              </a:lnSpc>
            </a:pPr>
            <a:r>
              <a:rPr lang="ar-TN" sz="7200" b="1" i="1" dirty="0">
                <a:solidFill>
                  <a:srgbClr val="FF0000"/>
                </a:solidFill>
              </a:rPr>
              <a:t>شكرًا لاهتمامكم ومشاركتكم</a:t>
            </a:r>
            <a:endParaRPr lang="en-US" sz="7200" b="1" i="1" spc="-254" dirty="0">
              <a:solidFill>
                <a:srgbClr val="FF0000"/>
              </a:solidFill>
              <a:latin typeface="Promethean Bold Bo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191</TotalTime>
  <Words>1156</Words>
  <Application>Microsoft Office PowerPoint</Application>
  <PresentationFormat>Personnalisé</PresentationFormat>
  <Paragraphs>123</Paragraphs>
  <Slides>9</Slides>
  <Notes>0</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9</vt:i4>
      </vt:variant>
    </vt:vector>
  </HeadingPairs>
  <TitlesOfParts>
    <vt:vector size="18" baseType="lpstr">
      <vt:lpstr>Calibri</vt:lpstr>
      <vt:lpstr>Promethean Bold Bold</vt:lpstr>
      <vt:lpstr>Arial</vt:lpstr>
      <vt:lpstr>Promethean</vt:lpstr>
      <vt:lpstr>Poppins</vt:lpstr>
      <vt:lpstr>Söhne</vt:lpstr>
      <vt:lpstr>Poppins Bold</vt:lpstr>
      <vt:lpstr>Promethean Bold Expanded</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 gestion de performance sur Oracle</dc:title>
  <cp:lastModifiedBy>amine abdallah</cp:lastModifiedBy>
  <cp:revision>5</cp:revision>
  <dcterms:created xsi:type="dcterms:W3CDTF">2006-08-16T00:00:00Z</dcterms:created>
  <dcterms:modified xsi:type="dcterms:W3CDTF">2023-12-07T10:29:36Z</dcterms:modified>
  <dc:identifier>DAF2I2hlTQo</dc:identifier>
</cp:coreProperties>
</file>